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74" r:id="rId8"/>
    <p:sldMasterId id="2147483792" r:id="rId9"/>
  </p:sldMasterIdLst>
  <p:sldIdLst>
    <p:sldId id="277" r:id="rId10"/>
    <p:sldId id="264" r:id="rId11"/>
    <p:sldId id="26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5" r:id="rId20"/>
    <p:sldId id="280" r:id="rId21"/>
    <p:sldId id="270" r:id="rId22"/>
    <p:sldId id="271" r:id="rId23"/>
    <p:sldId id="272" r:id="rId24"/>
    <p:sldId id="273" r:id="rId25"/>
    <p:sldId id="274" r:id="rId26"/>
    <p:sldId id="275" r:id="rId27"/>
  </p:sldIdLst>
  <p:sldSz cx="9144000" cy="5143500" type="screen16x9"/>
  <p:notesSz cx="6858000" cy="9144000"/>
  <p:custDataLst>
    <p:tags r:id="rId28"/>
  </p:custDataLst>
  <p:defaultTextStyle>
    <a:defPPr>
      <a:defRPr lang="en-US"/>
    </a:defPPr>
    <a:lvl1pPr marL="0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4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7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1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54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7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81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45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08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5C2A"/>
    <a:srgbClr val="CC0000"/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51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gs" Target="tags/tag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32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12" Type="http://schemas.openxmlformats.org/officeDocument/2006/relationships/image" Target="../media/image31.wmf"/><Relationship Id="rId2" Type="http://schemas.openxmlformats.org/officeDocument/2006/relationships/image" Target="../media/image21.wmf"/><Relationship Id="rId16" Type="http://schemas.openxmlformats.org/officeDocument/2006/relationships/image" Target="../media/image35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11" Type="http://schemas.openxmlformats.org/officeDocument/2006/relationships/image" Target="../media/image30.wmf"/><Relationship Id="rId5" Type="http://schemas.openxmlformats.org/officeDocument/2006/relationships/image" Target="../media/image24.wmf"/><Relationship Id="rId15" Type="http://schemas.openxmlformats.org/officeDocument/2006/relationships/image" Target="../media/image34.wmf"/><Relationship Id="rId10" Type="http://schemas.openxmlformats.org/officeDocument/2006/relationships/image" Target="../media/image29.wmf"/><Relationship Id="rId4" Type="http://schemas.openxmlformats.org/officeDocument/2006/relationships/image" Target="../media/image23.wmf"/><Relationship Id="rId9" Type="http://schemas.openxmlformats.org/officeDocument/2006/relationships/image" Target="../media/image28.wmf"/><Relationship Id="rId14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39.wmf"/><Relationship Id="rId7" Type="http://schemas.openxmlformats.org/officeDocument/2006/relationships/image" Target="../media/image46.wmf"/><Relationship Id="rId2" Type="http://schemas.openxmlformats.org/officeDocument/2006/relationships/image" Target="../media/image43.wmf"/><Relationship Id="rId1" Type="http://schemas.openxmlformats.org/officeDocument/2006/relationships/image" Target="../media/image37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379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8F7A42F-82B0-4E73-B373-1D69FB4EE6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B8C3DE7-ECA2-48EA-886D-8AEAF79CDF68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502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6048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452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473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672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745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094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826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339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88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398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352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21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D411DFB-A2A0-40FB-A510-F11927DF57CD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55633F5-400A-4399-B883-468DC2E383B4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7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71B70AA-77B2-4892-A892-A0481866BD81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6A45BAF-94AB-4D9F-8CAE-8BB97121AE06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79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90F97C6-E898-4753-B24A-E6E37CE5A2B7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5978FCA-E4FB-449B-9C2F-214E5A0E7D95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94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D0C2EDB-1A36-4BA9-930F-39BF041D4A3F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BD552C0-0463-4194-9350-F172ADCF83CC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25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E425F32-F776-419A-8673-84227CF6A009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D94EAFE-70F0-4E8F-BC7D-B828FDC5BCF6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66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578D5CD-ACB9-4AFD-A00B-FFC8AB48C094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F54F492-7A0E-4188-B361-BF9AC40242A0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84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7DE4CD4-0816-4EBD-BD4D-A15CCFF8A517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C7C4397-B35E-47EC-95D3-36F3C523E00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76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09586C9-6D5B-4E0B-9218-E4E1ABAE7D42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F9320BB-3779-45E7-8487-FEBBD23337B2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3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48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9699CAB-8D8F-4896-A186-05F51CDD543D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B9AB1BE-7CAB-47C7-9A2F-3FBB6FFD10C8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91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0367AC3-8EDD-446C-AE99-0BF8B34406AD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0CF147F-DEE8-4BFA-9B43-06EAF9C1DE50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84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5AF3C49-8E40-4906-864D-20CF805907BA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B8629EB-89E8-4C03-979F-78F7A7CB392B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70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54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22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047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54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145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0966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2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91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34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37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3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927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40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01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49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28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42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00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726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78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635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8527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781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30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F7EB68-36DF-4531-B70F-DBD1B30D7B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89D4E9-2238-4907-9153-C952874077A5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5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E7BAFD0-5B5A-47D8-A3BC-DB4B866DED7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907037-B31D-4A2A-A2BA-EF70743EA819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214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176A794-98AE-4FD5-BEC9-6B46150E41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2528B2-87FA-4700-B1FF-09F4A2C41B81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4286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588DCCE-985B-4ADE-B272-2C4A933538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D18E3B-CFC4-4FA6-99B5-3DB92141459A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8990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33BCBA7-E591-4985-A467-F31272AD20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261F09D-6408-4578-AC45-B0529150BE50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24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4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1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7" indent="0">
              <a:buNone/>
              <a:defRPr sz="1600" b="1"/>
            </a:lvl6pPr>
            <a:lvl7pPr marL="2742981" indent="0">
              <a:buNone/>
              <a:defRPr sz="1600" b="1"/>
            </a:lvl7pPr>
            <a:lvl8pPr marL="3200145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4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1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7" indent="0">
              <a:buNone/>
              <a:defRPr sz="1600" b="1"/>
            </a:lvl6pPr>
            <a:lvl7pPr marL="2742981" indent="0">
              <a:buNone/>
              <a:defRPr sz="1600" b="1"/>
            </a:lvl7pPr>
            <a:lvl8pPr marL="3200145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731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CD153E-14E0-41B2-B9B6-065E00124B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8147B6-390C-4F6C-A955-87C8C6DD0549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8980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363AA1-835B-477C-B4EC-CB39CEFD04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29E0DB-80DB-4F51-80DA-48D5B8A3C765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5177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3F6283-D1C1-4283-99DF-E3E59EA052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5F70ED-4EE1-439A-9478-81A91CCC5A9B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377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26DE65-5FA5-47C8-83C6-6867607774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44D4BA5-7D85-4E18-856D-CF2C3CFC177B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9205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D579A8E-6142-48F0-95A5-D421A4781C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330AD06-EA07-454E-AD92-FF97E6ECE130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347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8E7C2C-AE82-44DC-97C3-05ECC8F81E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B05AA6-2DC3-4C3B-8593-C43CA4FD0B6A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93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D411DFB-A2A0-40FB-A510-F11927DF57CD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55633F5-400A-4399-B883-468DC2E383B4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846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71B70AA-77B2-4892-A892-A0481866BD81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6A45BAF-94AB-4D9F-8CAE-8BB97121AE06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03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90F97C6-E898-4753-B24A-E6E37CE5A2B7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5978FCA-E4FB-449B-9C2F-214E5A0E7D95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81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D0C2EDB-1A36-4BA9-930F-39BF041D4A3F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BD552C0-0463-4194-9350-F172ADCF83CC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9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565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E425F32-F776-419A-8673-84227CF6A009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D94EAFE-70F0-4E8F-BC7D-B828FDC5BCF6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724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578D5CD-ACB9-4AFD-A00B-FFC8AB48C094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F54F492-7A0E-4188-B361-BF9AC40242A0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321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7DE4CD4-0816-4EBD-BD4D-A15CCFF8A517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C7C4397-B35E-47EC-95D3-36F3C523E003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7157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09586C9-6D5B-4E0B-9218-E4E1ABAE7D42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F9320BB-3779-45E7-8487-FEBBD23337B2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937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9699CAB-8D8F-4896-A186-05F51CDD543D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B9AB1BE-7CAB-47C7-9A2F-3FBB6FFD10C8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369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0367AC3-8EDD-446C-AE99-0BF8B34406AD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0CF147F-DEE8-4BFA-9B43-06EAF9C1DE50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83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5AF3C49-8E40-4906-864D-20CF805907BA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B8629EB-89E8-4C03-979F-78F7A7CB392B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276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8CA4C7-DDAE-43AA-9833-5EBEFD5135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94F2751-779E-4DF4-9942-2C7995FE3BF9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0542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4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1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273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407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94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167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032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7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02D5F6C-60B3-4E8E-8E68-1C920EF058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EFCC5101-B4B7-46A7-A92F-A14496A18B40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7515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75C8F14-6545-4922-9287-D8C00B469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9386DAB-2781-4712-BE02-8B059FA44E89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6267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B610F05-16FF-4E23-A614-D8A650123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06EE204-1102-4583-A974-1C6D0189D540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4050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649BF3A-6409-42BF-80BD-43EB798304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65876EB-1836-4605-B458-AEA1D385B2F4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8247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BE1C0DE-9F70-41FB-9EC2-997EBFB18F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3B5CEE8-1532-40A1-A582-3FC82C685328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2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4" indent="0">
              <a:buNone/>
              <a:defRPr sz="1200"/>
            </a:lvl2pPr>
            <a:lvl3pPr marL="914327" indent="0">
              <a:buNone/>
              <a:defRPr sz="1000"/>
            </a:lvl3pPr>
            <a:lvl4pPr marL="1371491" indent="0">
              <a:buNone/>
              <a:defRPr sz="900"/>
            </a:lvl4pPr>
            <a:lvl5pPr marL="1828654" indent="0">
              <a:buNone/>
              <a:defRPr sz="900"/>
            </a:lvl5pPr>
            <a:lvl6pPr marL="2285817" indent="0">
              <a:buNone/>
              <a:defRPr sz="900"/>
            </a:lvl6pPr>
            <a:lvl7pPr marL="2742981" indent="0">
              <a:buNone/>
              <a:defRPr sz="900"/>
            </a:lvl7pPr>
            <a:lvl8pPr marL="3200145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545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83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D2B625C-4BE3-45B3-ACBF-F97C1EDF5E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1516307-5842-497A-B211-E040347B716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2804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83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CB7ADA5-6897-48F7-A917-EC1F2BBC49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54FA2C44-AB13-4F59-B6C8-124F6BB32F5A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687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D320349-4C48-4F1B-86B7-84546CEA73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309333E-4F03-417A-A2E5-335994664721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5667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8F7A42F-82B0-4E73-B373-1D69FB4EE6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B8C3DE7-ECA2-48EA-886D-8AEAF79CDF68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874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58CA4C7-DDAE-43AA-9833-5EBEFD5135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94F2751-779E-4DF4-9942-2C7995FE3BF9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7822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903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882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545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764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10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4" indent="0">
              <a:buNone/>
              <a:defRPr sz="2800"/>
            </a:lvl2pPr>
            <a:lvl3pPr marL="914327" indent="0">
              <a:buNone/>
              <a:defRPr sz="2400"/>
            </a:lvl3pPr>
            <a:lvl4pPr marL="1371491" indent="0">
              <a:buNone/>
              <a:defRPr sz="2000"/>
            </a:lvl4pPr>
            <a:lvl5pPr marL="1828654" indent="0">
              <a:buNone/>
              <a:defRPr sz="2000"/>
            </a:lvl5pPr>
            <a:lvl6pPr marL="2285817" indent="0">
              <a:buNone/>
              <a:defRPr sz="2000"/>
            </a:lvl6pPr>
            <a:lvl7pPr marL="2742981" indent="0">
              <a:buNone/>
              <a:defRPr sz="2000"/>
            </a:lvl7pPr>
            <a:lvl8pPr marL="3200145" indent="0">
              <a:buNone/>
              <a:defRPr sz="2000"/>
            </a:lvl8pPr>
            <a:lvl9pPr marL="36573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164" indent="0">
              <a:buNone/>
              <a:defRPr sz="1200"/>
            </a:lvl2pPr>
            <a:lvl3pPr marL="914327" indent="0">
              <a:buNone/>
              <a:defRPr sz="1000"/>
            </a:lvl3pPr>
            <a:lvl4pPr marL="1371491" indent="0">
              <a:buNone/>
              <a:defRPr sz="900"/>
            </a:lvl4pPr>
            <a:lvl5pPr marL="1828654" indent="0">
              <a:buNone/>
              <a:defRPr sz="900"/>
            </a:lvl5pPr>
            <a:lvl6pPr marL="2285817" indent="0">
              <a:buNone/>
              <a:defRPr sz="900"/>
            </a:lvl6pPr>
            <a:lvl7pPr marL="2742981" indent="0">
              <a:buNone/>
              <a:defRPr sz="900"/>
            </a:lvl7pPr>
            <a:lvl8pPr marL="3200145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085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10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DCF9EE-127B-43E4-B81C-5E75F0189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23E84B0-9278-415F-A921-EBBBFDDDEBA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51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7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02D5F6C-60B3-4E8E-8E68-1C920EF058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EFCC5101-B4B7-46A7-A92F-A14496A18B40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6606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75C8F14-6545-4922-9287-D8C00B469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9386DAB-2781-4712-BE02-8B059FA44E89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2577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B610F05-16FF-4E23-A614-D8A650123D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06EE204-1102-4583-A974-1C6D0189D540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7387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649BF3A-6409-42BF-80BD-43EB798304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65876EB-1836-4605-B458-AEA1D385B2F4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016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BE1C0DE-9F70-41FB-9EC2-997EBFB18F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3B5CEE8-1532-40A1-A582-3FC82C685328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4643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83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D2B625C-4BE3-45B3-ACBF-F97C1EDF5E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1516307-5842-497A-B211-E040347B716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0426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83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CB7ADA5-6897-48F7-A917-EC1F2BBC49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54FA2C44-AB13-4F59-B6C8-124F6BB32F5A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3962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D320349-4C48-4F1B-86B7-84546CEA73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309333E-4F03-417A-A2E5-335994664721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36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6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2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3" indent="-342873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0" indent="-285727" algn="l" defTabSz="91432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72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36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9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63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27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90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1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1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5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pitchFamily="34" charset="0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CA5A149-22B0-4AF9-9621-572A12AEBF94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pitchFamily="34" charset="0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74D7375-108C-4004-A167-F34F1678D802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6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6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1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BCF041-CB1A-4289-B4FC-9A89AB99B5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898989"/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9055F3-F0F9-413B-BEFA-3A2D2E376E5A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87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pitchFamily="34" charset="0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CA5A149-22B0-4AF9-9621-572A12AEBF94}" type="datetimeFigureOut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pitchFamily="34" charset="0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74D7375-108C-4004-A167-F34F1678D802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7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fld id="{D5FF3DAB-85DF-4843-8922-0E993ABFE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2FA008D-FADF-4D26-BF93-886CA20C689A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8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49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3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5985" indent="-25598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022" indent="-21312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060" indent="-170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60" indent="-170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60" indent="-170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8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fld id="{D5FF3DAB-85DF-4843-8922-0E993ABFE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2FA008D-FADF-4D26-BF93-886CA20C689A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57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49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3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5985" indent="-25598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022" indent="-21312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060" indent="-170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60" indent="-170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60" indent="-170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8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563BE6D-3E6E-490C-AB8F-3C0DA3E1F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FC4E96F-D351-499D-99B1-4A936ED79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3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2.xml"/><Relationship Id="rId7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.bin"/><Relationship Id="rId18" Type="http://schemas.openxmlformats.org/officeDocument/2006/relationships/image" Target="../media/image27.wmf"/><Relationship Id="rId26" Type="http://schemas.openxmlformats.org/officeDocument/2006/relationships/image" Target="../media/image31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34" Type="http://schemas.openxmlformats.org/officeDocument/2006/relationships/image" Target="../media/image35.w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4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33" Type="http://schemas.openxmlformats.org/officeDocument/2006/relationships/oleObject" Target="../embeddings/oleObject16.bin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26.wmf"/><Relationship Id="rId20" Type="http://schemas.openxmlformats.org/officeDocument/2006/relationships/image" Target="../media/image28.wmf"/><Relationship Id="rId29" Type="http://schemas.openxmlformats.org/officeDocument/2006/relationships/oleObject" Target="../embeddings/oleObject1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30.wmf"/><Relationship Id="rId32" Type="http://schemas.openxmlformats.org/officeDocument/2006/relationships/image" Target="../media/image34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32.wmf"/><Relationship Id="rId10" Type="http://schemas.openxmlformats.org/officeDocument/2006/relationships/image" Target="../media/image23.wmf"/><Relationship Id="rId19" Type="http://schemas.openxmlformats.org/officeDocument/2006/relationships/oleObject" Target="../embeddings/oleObject9.bin"/><Relationship Id="rId31" Type="http://schemas.openxmlformats.org/officeDocument/2006/relationships/oleObject" Target="../embeddings/oleObject15.bin"/><Relationship Id="rId4" Type="http://schemas.openxmlformats.org/officeDocument/2006/relationships/image" Target="../media/image20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5.wmf"/><Relationship Id="rId22" Type="http://schemas.openxmlformats.org/officeDocument/2006/relationships/image" Target="../media/image29.w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33.wmf"/><Relationship Id="rId8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22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4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47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44.wmf"/><Relationship Id="rId17" Type="http://schemas.openxmlformats.org/officeDocument/2006/relationships/oleObject" Target="../embeddings/oleObject30.bin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6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4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31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slide" Target="slide9.xml"/><Relationship Id="rId18" Type="http://schemas.openxmlformats.org/officeDocument/2006/relationships/image" Target="../media/image5.png"/><Relationship Id="rId3" Type="http://schemas.openxmlformats.org/officeDocument/2006/relationships/slide" Target="slide8.xml"/><Relationship Id="rId7" Type="http://schemas.openxmlformats.org/officeDocument/2006/relationships/slide" Target="slide5.xml"/><Relationship Id="rId12" Type="http://schemas.openxmlformats.org/officeDocument/2006/relationships/image" Target="../media/image11.gif"/><Relationship Id="rId17" Type="http://schemas.openxmlformats.org/officeDocument/2006/relationships/image" Target="../media/image14.jpeg"/><Relationship Id="rId2" Type="http://schemas.openxmlformats.org/officeDocument/2006/relationships/image" Target="../media/image3.png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slide" Target="slide6.xml"/><Relationship Id="rId5" Type="http://schemas.openxmlformats.org/officeDocument/2006/relationships/slide" Target="slide7.xml"/><Relationship Id="rId15" Type="http://schemas.openxmlformats.org/officeDocument/2006/relationships/image" Target="../media/image13.gif"/><Relationship Id="rId10" Type="http://schemas.openxmlformats.org/officeDocument/2006/relationships/image" Target="../media/image10.gif"/><Relationship Id="rId19" Type="http://schemas.openxmlformats.org/officeDocument/2006/relationships/slide" Target="slide11.xml"/><Relationship Id="rId4" Type="http://schemas.openxmlformats.org/officeDocument/2006/relationships/image" Target="../media/image7.gif"/><Relationship Id="rId9" Type="http://schemas.openxmlformats.org/officeDocument/2006/relationships/slide" Target="slide4.xml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2.xml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2.xml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2.xml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2.xml"/><Relationship Id="rId7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2.xml"/><Relationship Id="rId7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2.xml"/><Relationship Id="rId7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89535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SỐ THẬP PHÂN(TT)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07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96552" y="1200150"/>
            <a:ext cx="2682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195 mm= ………m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479766" y="3569553"/>
                <a:ext cx="2627642" cy="710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/>
                <a:r>
                  <a:rPr lang="en-US" sz="2800" dirty="0" smtClean="0">
                    <a:solidFill>
                      <a:srgbClr val="0033CC"/>
                    </a:solidFill>
                  </a:rPr>
                  <a:t>195 mm=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195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m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766" y="3569553"/>
                <a:ext cx="2627642" cy="710451"/>
              </a:xfrm>
              <a:prstGeom prst="rect">
                <a:avLst/>
              </a:prstGeom>
              <a:blipFill>
                <a:blip r:embed="rId8"/>
                <a:stretch>
                  <a:fillRect l="-4408" r="-3944" b="-12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2286000" y="1200150"/>
            <a:ext cx="5010150" cy="2286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4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828800" y="2000250"/>
            <a:ext cx="2114550" cy="13144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2989762" y="1371601"/>
          <a:ext cx="1027510" cy="81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4" name="Equation" r:id="rId3" imgW="507960" imgH="431640" progId="Equation.3">
                  <p:embed/>
                </p:oleObj>
              </mc:Choice>
              <mc:Fallback>
                <p:oleObj name="Equation" r:id="rId3" imgW="507960" imgH="43164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762" y="1371601"/>
                        <a:ext cx="1027510" cy="81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2000250" y="2114550"/>
            <a:ext cx="2114550" cy="13144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aphicFrame>
        <p:nvGraphicFramePr>
          <p:cNvPr id="1030" name="Object 6"/>
          <p:cNvGraphicFramePr>
            <a:graphicFrameLocks noChangeAspect="1"/>
          </p:cNvGraphicFramePr>
          <p:nvPr>
            <p:extLst/>
          </p:nvPr>
        </p:nvGraphicFramePr>
        <p:xfrm>
          <a:off x="3028951" y="2352948"/>
          <a:ext cx="1131094" cy="815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Equation" r:id="rId5" imgW="558720" imgH="431640" progId="Equation.3">
                  <p:embed/>
                </p:oleObj>
              </mc:Choice>
              <mc:Fallback>
                <p:oleObj name="Equation" r:id="rId5" imgW="558720" imgH="431640" progId="Equation.3">
                  <p:embed/>
                  <p:pic>
                    <p:nvPicPr>
                      <p:cNvPr id="103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8951" y="2352948"/>
                        <a:ext cx="1131094" cy="8155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>
            <p:extLst/>
          </p:nvPr>
        </p:nvGraphicFramePr>
        <p:xfrm>
          <a:off x="1964324" y="3381648"/>
          <a:ext cx="1362075" cy="815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Equation" r:id="rId7" imgW="672840" imgH="431640" progId="Equation.3">
                  <p:embed/>
                </p:oleObj>
              </mc:Choice>
              <mc:Fallback>
                <p:oleObj name="Equation" r:id="rId7" imgW="672840" imgH="431640" progId="Equation.3">
                  <p:embed/>
                  <p:pic>
                    <p:nvPicPr>
                      <p:cNvPr id="103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4324" y="3381648"/>
                        <a:ext cx="1362075" cy="8155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>
            <p:extLst/>
          </p:nvPr>
        </p:nvGraphicFramePr>
        <p:xfrm>
          <a:off x="7166373" y="3399609"/>
          <a:ext cx="834628" cy="81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Equation" r:id="rId9" imgW="482400" imgH="431640" progId="Equation.3">
                  <p:embed/>
                </p:oleObj>
              </mc:Choice>
              <mc:Fallback>
                <p:oleObj name="Equation" r:id="rId9" imgW="482400" imgH="431640" progId="Equation.3">
                  <p:embed/>
                  <p:pic>
                    <p:nvPicPr>
                      <p:cNvPr id="103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6373" y="3399609"/>
                        <a:ext cx="834628" cy="81676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1112792" y="1216081"/>
          <a:ext cx="1885950" cy="2050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4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7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0667">
                <a:tc>
                  <a:txBody>
                    <a:bodyPr/>
                    <a:lstStyle/>
                    <a:p>
                      <a:r>
                        <a:rPr lang="en-US" sz="2100" dirty="0"/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 err="1"/>
                        <a:t>dm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cm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446"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153"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15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4000501" y="1371601"/>
          <a:ext cx="564356" cy="800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Equation" r:id="rId11" imgW="279360" imgH="431640" progId="Equation.3">
                  <p:embed/>
                </p:oleObj>
              </mc:Choice>
              <mc:Fallback>
                <p:oleObj name="Equation" r:id="rId11" imgW="279360" imgH="431640" progId="Equation.3">
                  <p:embed/>
                  <p:pic>
                    <p:nvPicPr>
                      <p:cNvPr id="307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1" y="1371601"/>
                        <a:ext cx="564356" cy="8001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7"/>
          <p:cNvGraphicFramePr>
            <a:graphicFrameLocks noChangeAspect="1"/>
          </p:cNvGraphicFramePr>
          <p:nvPr>
            <p:extLst/>
          </p:nvPr>
        </p:nvGraphicFramePr>
        <p:xfrm>
          <a:off x="4572000" y="1143000"/>
          <a:ext cx="872729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name="Equation" r:id="rId13" imgW="431640" imgH="634680" progId="Equation.3">
                  <p:embed/>
                </p:oleObj>
              </mc:Choice>
              <mc:Fallback>
                <p:oleObj name="Equation" r:id="rId13" imgW="431640" imgH="634680" progId="Equation.3">
                  <p:embed/>
                  <p:pic>
                    <p:nvPicPr>
                      <p:cNvPr id="307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143000"/>
                        <a:ext cx="872729" cy="1200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0" name="Object 8"/>
          <p:cNvGraphicFramePr>
            <a:graphicFrameLocks noChangeAspect="1"/>
          </p:cNvGraphicFramePr>
          <p:nvPr/>
        </p:nvGraphicFramePr>
        <p:xfrm>
          <a:off x="6561536" y="3392092"/>
          <a:ext cx="230981" cy="815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Equation" r:id="rId15" imgW="114120" imgH="431640" progId="Equation.3">
                  <p:embed/>
                </p:oleObj>
              </mc:Choice>
              <mc:Fallback>
                <p:oleObj name="Equation" r:id="rId15" imgW="114120" imgH="431640" progId="Equation.3">
                  <p:embed/>
                  <p:pic>
                    <p:nvPicPr>
                      <p:cNvPr id="308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1536" y="3392092"/>
                        <a:ext cx="230981" cy="8155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1" name="Object 9"/>
          <p:cNvGraphicFramePr>
            <a:graphicFrameLocks noChangeAspect="1"/>
          </p:cNvGraphicFramePr>
          <p:nvPr>
            <p:extLst/>
          </p:nvPr>
        </p:nvGraphicFramePr>
        <p:xfrm>
          <a:off x="7281862" y="1402626"/>
          <a:ext cx="719138" cy="815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Equation" r:id="rId17" imgW="355320" imgH="431640" progId="Equation.3">
                  <p:embed/>
                </p:oleObj>
              </mc:Choice>
              <mc:Fallback>
                <p:oleObj name="Equation" r:id="rId17" imgW="355320" imgH="431640" progId="Equation.3">
                  <p:embed/>
                  <p:pic>
                    <p:nvPicPr>
                      <p:cNvPr id="308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1862" y="1402626"/>
                        <a:ext cx="719138" cy="8155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2" name="Object 10"/>
          <p:cNvGraphicFramePr>
            <a:graphicFrameLocks noChangeAspect="1"/>
          </p:cNvGraphicFramePr>
          <p:nvPr>
            <p:extLst/>
          </p:nvPr>
        </p:nvGraphicFramePr>
        <p:xfrm>
          <a:off x="2971800" y="1828801"/>
          <a:ext cx="719138" cy="815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Equation" r:id="rId19" imgW="355320" imgH="431640" progId="Equation.3">
                  <p:embed/>
                </p:oleObj>
              </mc:Choice>
              <mc:Fallback>
                <p:oleObj name="Equation" r:id="rId19" imgW="355320" imgH="431640" progId="Equation.3">
                  <p:embed/>
                  <p:pic>
                    <p:nvPicPr>
                      <p:cNvPr id="308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828801"/>
                        <a:ext cx="719138" cy="8155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3" name="Object 11"/>
          <p:cNvGraphicFramePr>
            <a:graphicFrameLocks noChangeAspect="1"/>
          </p:cNvGraphicFramePr>
          <p:nvPr>
            <p:extLst/>
          </p:nvPr>
        </p:nvGraphicFramePr>
        <p:xfrm>
          <a:off x="4114801" y="2352948"/>
          <a:ext cx="564356" cy="81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Equation" r:id="rId21" imgW="279360" imgH="431640" progId="Equation.3">
                  <p:embed/>
                </p:oleObj>
              </mc:Choice>
              <mc:Fallback>
                <p:oleObj name="Equation" r:id="rId21" imgW="279360" imgH="431640" progId="Equation.3">
                  <p:embed/>
                  <p:pic>
                    <p:nvPicPr>
                      <p:cNvPr id="308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1" y="2352948"/>
                        <a:ext cx="564356" cy="81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4" name="Object 12"/>
          <p:cNvGraphicFramePr>
            <a:graphicFrameLocks noChangeAspect="1"/>
          </p:cNvGraphicFramePr>
          <p:nvPr>
            <p:extLst/>
          </p:nvPr>
        </p:nvGraphicFramePr>
        <p:xfrm>
          <a:off x="4589961" y="2171700"/>
          <a:ext cx="1001316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Equation" r:id="rId23" imgW="495000" imgH="634680" progId="Equation.3">
                  <p:embed/>
                </p:oleObj>
              </mc:Choice>
              <mc:Fallback>
                <p:oleObj name="Equation" r:id="rId23" imgW="495000" imgH="634680" progId="Equation.3">
                  <p:embed/>
                  <p:pic>
                    <p:nvPicPr>
                      <p:cNvPr id="308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9961" y="2171700"/>
                        <a:ext cx="1001316" cy="1200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5" name="Object 13"/>
          <p:cNvGraphicFramePr>
            <a:graphicFrameLocks noChangeAspect="1"/>
          </p:cNvGraphicFramePr>
          <p:nvPr>
            <p:extLst/>
          </p:nvPr>
        </p:nvGraphicFramePr>
        <p:xfrm>
          <a:off x="7166372" y="2410097"/>
          <a:ext cx="847725" cy="815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Equation" r:id="rId25" imgW="419040" imgH="431640" progId="Equation.3">
                  <p:embed/>
                </p:oleObj>
              </mc:Choice>
              <mc:Fallback>
                <p:oleObj name="Equation" r:id="rId25" imgW="419040" imgH="431640" progId="Equation.3">
                  <p:embed/>
                  <p:pic>
                    <p:nvPicPr>
                      <p:cNvPr id="308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6372" y="2410097"/>
                        <a:ext cx="847725" cy="8155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8" name="Object 16"/>
          <p:cNvGraphicFramePr>
            <a:graphicFrameLocks noChangeAspect="1"/>
          </p:cNvGraphicFramePr>
          <p:nvPr>
            <p:extLst/>
          </p:nvPr>
        </p:nvGraphicFramePr>
        <p:xfrm>
          <a:off x="3288571" y="3391446"/>
          <a:ext cx="565547" cy="758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6" name="Equation" r:id="rId27" imgW="279360" imgH="431640" progId="Equation.3">
                  <p:embed/>
                </p:oleObj>
              </mc:Choice>
              <mc:Fallback>
                <p:oleObj name="Equation" r:id="rId27" imgW="279360" imgH="431640" progId="Equation.3">
                  <p:embed/>
                  <p:pic>
                    <p:nvPicPr>
                      <p:cNvPr id="308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8571" y="3391446"/>
                        <a:ext cx="565547" cy="7584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>
            <p:extLst/>
          </p:nvPr>
        </p:nvGraphicFramePr>
        <p:xfrm>
          <a:off x="3731756" y="3171008"/>
          <a:ext cx="177165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7" name="Equation" r:id="rId29" imgW="876240" imgH="634680" progId="Equation.3">
                  <p:embed/>
                </p:oleObj>
              </mc:Choice>
              <mc:Fallback>
                <p:oleObj name="Equation" r:id="rId29" imgW="876240" imgH="634680" progId="Equation.3">
                  <p:embed/>
                  <p:pic>
                    <p:nvPicPr>
                      <p:cNvPr id="3089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1756" y="3171008"/>
                        <a:ext cx="1771650" cy="1200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itle 1"/>
          <p:cNvSpPr txBox="1">
            <a:spLocks/>
          </p:cNvSpPr>
          <p:nvPr/>
        </p:nvSpPr>
        <p:spPr>
          <a:xfrm>
            <a:off x="3714750" y="1828800"/>
            <a:ext cx="3086100" cy="4000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: Hai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phẩy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bảy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mét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.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437414" y="2390503"/>
            <a:ext cx="1885950" cy="5715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viết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ndalus" pitchFamily="18" charset="-78"/>
              <a:ea typeface="+mn-ea"/>
              <a:cs typeface="Andalus" pitchFamily="18" charset="-78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395912" y="3370217"/>
            <a:ext cx="1885950" cy="5715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viết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ndalus" pitchFamily="18" charset="-78"/>
              <a:ea typeface="+mn-ea"/>
              <a:cs typeface="Andalus" pitchFamily="18" charset="-78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486400" y="1371600"/>
            <a:ext cx="1885950" cy="5715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viết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ndalus" pitchFamily="18" charset="-78"/>
              <a:ea typeface="+mn-ea"/>
              <a:cs typeface="Andalus" pitchFamily="18" charset="-78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829050" y="2857500"/>
            <a:ext cx="4057650" cy="4000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Tám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phẩy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năm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mươi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sáu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mét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.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028950" y="3941717"/>
            <a:ext cx="4972050" cy="5143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: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không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phẩy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một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trăm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chín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mươi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lăm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mét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.</a:t>
            </a:r>
          </a:p>
        </p:txBody>
      </p:sp>
      <p:graphicFrame>
        <p:nvGraphicFramePr>
          <p:cNvPr id="30" name="Object 8"/>
          <p:cNvGraphicFramePr>
            <a:graphicFrameLocks noChangeAspect="1"/>
          </p:cNvGraphicFramePr>
          <p:nvPr>
            <p:extLst/>
          </p:nvPr>
        </p:nvGraphicFramePr>
        <p:xfrm>
          <a:off x="2000250" y="3954778"/>
          <a:ext cx="975122" cy="81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8" name="Equation" r:id="rId31" imgW="482400" imgH="431640" progId="Equation.3">
                  <p:embed/>
                </p:oleObj>
              </mc:Choice>
              <mc:Fallback>
                <p:oleObj name="Equation" r:id="rId31" imgW="482400" imgH="431640" progId="Equation.3">
                  <p:embed/>
                  <p:pic>
                    <p:nvPicPr>
                      <p:cNvPr id="3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0" y="3954778"/>
                        <a:ext cx="975122" cy="81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3"/>
          <p:cNvGraphicFramePr>
            <a:graphicFrameLocks noChangeAspect="1"/>
          </p:cNvGraphicFramePr>
          <p:nvPr>
            <p:extLst/>
          </p:nvPr>
        </p:nvGraphicFramePr>
        <p:xfrm>
          <a:off x="3046911" y="2875461"/>
          <a:ext cx="847725" cy="815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9" name="Equation" r:id="rId33" imgW="419040" imgH="431640" progId="Equation.3">
                  <p:embed/>
                </p:oleObj>
              </mc:Choice>
              <mc:Fallback>
                <p:oleObj name="Equation" r:id="rId33" imgW="419040" imgH="431640" progId="Equation.3">
                  <p:embed/>
                  <p:pic>
                    <p:nvPicPr>
                      <p:cNvPr id="3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6911" y="2875461"/>
                        <a:ext cx="847725" cy="8155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itle 1"/>
          <p:cNvSpPr txBox="1">
            <a:spLocks/>
          </p:cNvSpPr>
          <p:nvPr/>
        </p:nvSpPr>
        <p:spPr>
          <a:xfrm>
            <a:off x="1160961" y="4449015"/>
            <a:ext cx="6857999" cy="400050"/>
          </a:xfrm>
          <a:prstGeom prst="rect">
            <a:avLst/>
          </a:prstGeom>
          <a:solidFill>
            <a:srgbClr val="92D050"/>
          </a:solidFill>
        </p:spPr>
        <p:txBody>
          <a:bodyPr vert="horz" lIns="68580" tIns="34290" rIns="68580" bIns="34290" rtlCol="0">
            <a:normAutofit fontScale="92500" lnSpcReduction="10000"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: 2,7;   8,56;   0,195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số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thập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phân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 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85851" y="1657351"/>
            <a:ext cx="34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486718" y="1673678"/>
            <a:ext cx="34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7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82584" y="2300613"/>
            <a:ext cx="34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484272" y="2300696"/>
            <a:ext cx="34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989637" y="2294083"/>
            <a:ext cx="34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6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111976" y="2808433"/>
            <a:ext cx="34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500599" y="2795369"/>
            <a:ext cx="34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01068" y="2795369"/>
            <a:ext cx="34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535013" y="2805166"/>
            <a:ext cx="34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ndalus" pitchFamily="18" charset="-78"/>
                <a:ea typeface="+mn-ea"/>
                <a:cs typeface="Andalus" pitchFamily="18" charset="-78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1082199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2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2"/>
          <p:cNvSpPr txBox="1">
            <a:spLocks noChangeArrowheads="1"/>
          </p:cNvSpPr>
          <p:nvPr/>
        </p:nvSpPr>
        <p:spPr bwMode="auto">
          <a:xfrm>
            <a:off x="5943600" y="4800600"/>
            <a:ext cx="14287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8" name="Text Box 91"/>
          <p:cNvSpPr txBox="1">
            <a:spLocks noChangeArrowheads="1"/>
          </p:cNvSpPr>
          <p:nvPr/>
        </p:nvSpPr>
        <p:spPr bwMode="auto">
          <a:xfrm>
            <a:off x="1839024" y="751182"/>
            <a:ext cx="1085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141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8,56</a:t>
            </a:r>
          </a:p>
        </p:txBody>
      </p:sp>
      <p:sp>
        <p:nvSpPr>
          <p:cNvPr id="8199" name="Text Box 95"/>
          <p:cNvSpPr txBox="1">
            <a:spLocks noChangeArrowheads="1"/>
          </p:cNvSpPr>
          <p:nvPr/>
        </p:nvSpPr>
        <p:spPr bwMode="auto">
          <a:xfrm>
            <a:off x="326176" y="1806763"/>
            <a:ext cx="1654547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nguyên</a:t>
            </a:r>
          </a:p>
        </p:txBody>
      </p:sp>
      <p:sp>
        <p:nvSpPr>
          <p:cNvPr id="8200" name="Text Box 96"/>
          <p:cNvSpPr txBox="1">
            <a:spLocks noChangeArrowheads="1"/>
          </p:cNvSpPr>
          <p:nvPr/>
        </p:nvSpPr>
        <p:spPr bwMode="auto">
          <a:xfrm>
            <a:off x="2478238" y="1796450"/>
            <a:ext cx="1828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thập phân</a:t>
            </a:r>
          </a:p>
        </p:txBody>
      </p:sp>
      <p:sp>
        <p:nvSpPr>
          <p:cNvPr id="8217" name="AutoShape 103"/>
          <p:cNvSpPr>
            <a:spLocks/>
          </p:cNvSpPr>
          <p:nvPr/>
        </p:nvSpPr>
        <p:spPr bwMode="auto">
          <a:xfrm rot="16200000">
            <a:off x="1882551" y="1010717"/>
            <a:ext cx="103585" cy="326231"/>
          </a:xfrm>
          <a:prstGeom prst="leftBrace">
            <a:avLst>
              <a:gd name="adj1" fmla="val 2624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8" name="Line 104"/>
          <p:cNvSpPr>
            <a:spLocks noChangeShapeType="1"/>
          </p:cNvSpPr>
          <p:nvPr/>
        </p:nvSpPr>
        <p:spPr bwMode="auto">
          <a:xfrm flipH="1">
            <a:off x="1142038" y="1198756"/>
            <a:ext cx="777758" cy="608007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35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5" name="AutoShape 100"/>
          <p:cNvSpPr>
            <a:spLocks/>
          </p:cNvSpPr>
          <p:nvPr/>
        </p:nvSpPr>
        <p:spPr bwMode="auto">
          <a:xfrm rot="16200000">
            <a:off x="2363319" y="951935"/>
            <a:ext cx="57150" cy="379810"/>
          </a:xfrm>
          <a:prstGeom prst="leftBrace">
            <a:avLst>
              <a:gd name="adj1" fmla="val 5538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6" name="Line 107"/>
          <p:cNvSpPr>
            <a:spLocks noChangeShapeType="1"/>
          </p:cNvSpPr>
          <p:nvPr/>
        </p:nvSpPr>
        <p:spPr bwMode="auto">
          <a:xfrm>
            <a:off x="2457870" y="1175509"/>
            <a:ext cx="620300" cy="63256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35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3" name="Text Box 111"/>
          <p:cNvSpPr txBox="1">
            <a:spLocks noChangeArrowheads="1"/>
          </p:cNvSpPr>
          <p:nvPr/>
        </p:nvSpPr>
        <p:spPr bwMode="auto">
          <a:xfrm>
            <a:off x="6016545" y="614653"/>
            <a:ext cx="1657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90,638</a:t>
            </a:r>
          </a:p>
        </p:txBody>
      </p:sp>
      <p:grpSp>
        <p:nvGrpSpPr>
          <p:cNvPr id="8204" name="Group 127"/>
          <p:cNvGrpSpPr>
            <a:grpSpLocks/>
          </p:cNvGrpSpPr>
          <p:nvPr/>
        </p:nvGrpSpPr>
        <p:grpSpPr bwMode="auto">
          <a:xfrm>
            <a:off x="4968517" y="975102"/>
            <a:ext cx="1553766" cy="1171520"/>
            <a:chOff x="2979" y="1886"/>
            <a:chExt cx="1085" cy="789"/>
          </a:xfrm>
        </p:grpSpPr>
        <p:sp>
          <p:nvSpPr>
            <p:cNvPr id="9241" name="AutoShape 120"/>
            <p:cNvSpPr>
              <a:spLocks/>
            </p:cNvSpPr>
            <p:nvPr/>
          </p:nvSpPr>
          <p:spPr bwMode="auto">
            <a:xfrm rot="-5400000">
              <a:off x="3872" y="1790"/>
              <a:ext cx="96" cy="288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en-US" sz="135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42" name="Text Box 124"/>
            <p:cNvSpPr txBox="1">
              <a:spLocks noChangeArrowheads="1"/>
            </p:cNvSpPr>
            <p:nvPr/>
          </p:nvSpPr>
          <p:spPr bwMode="auto">
            <a:xfrm>
              <a:off x="2979" y="2426"/>
              <a:ext cx="1053" cy="24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1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nguyên</a:t>
              </a:r>
            </a:p>
          </p:txBody>
        </p:sp>
        <p:sp>
          <p:nvSpPr>
            <p:cNvPr id="9243" name="Line 126"/>
            <p:cNvSpPr>
              <a:spLocks noChangeShapeType="1"/>
            </p:cNvSpPr>
            <p:nvPr/>
          </p:nvSpPr>
          <p:spPr bwMode="auto">
            <a:xfrm flipH="1">
              <a:off x="3587" y="1954"/>
              <a:ext cx="303" cy="45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05" name="Group 130"/>
          <p:cNvGrpSpPr>
            <a:grpSpLocks/>
          </p:cNvGrpSpPr>
          <p:nvPr/>
        </p:nvGrpSpPr>
        <p:grpSpPr bwMode="auto">
          <a:xfrm>
            <a:off x="6658600" y="1023923"/>
            <a:ext cx="2151800" cy="1122699"/>
            <a:chOff x="4786" y="1272"/>
            <a:chExt cx="1474" cy="843"/>
          </a:xfrm>
        </p:grpSpPr>
        <p:sp>
          <p:nvSpPr>
            <p:cNvPr id="281725" name="Text Box 125"/>
            <p:cNvSpPr txBox="1">
              <a:spLocks noChangeArrowheads="1"/>
            </p:cNvSpPr>
            <p:nvPr/>
          </p:nvSpPr>
          <p:spPr bwMode="auto">
            <a:xfrm>
              <a:off x="4848" y="1838"/>
              <a:ext cx="1412" cy="27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800000"/>
                  </a:solidFill>
                  <a:latin typeface="Times New Roman"/>
                  <a:cs typeface="Times New Roman" pitchFamily="18" charset="0"/>
                </a:rPr>
                <a:t>Phần thập phân</a:t>
              </a:r>
            </a:p>
          </p:txBody>
        </p:sp>
        <p:sp>
          <p:nvSpPr>
            <p:cNvPr id="9239" name="AutoShape 128"/>
            <p:cNvSpPr>
              <a:spLocks/>
            </p:cNvSpPr>
            <p:nvPr/>
          </p:nvSpPr>
          <p:spPr bwMode="auto">
            <a:xfrm rot="16200000">
              <a:off x="4954" y="1104"/>
              <a:ext cx="96" cy="432"/>
            </a:xfrm>
            <a:prstGeom prst="leftBrace">
              <a:avLst>
                <a:gd name="adj1" fmla="val 37500"/>
                <a:gd name="adj2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en-US" sz="135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40" name="Line 129"/>
            <p:cNvSpPr>
              <a:spLocks noChangeShapeType="1"/>
            </p:cNvSpPr>
            <p:nvPr/>
          </p:nvSpPr>
          <p:spPr bwMode="auto">
            <a:xfrm>
              <a:off x="5044" y="1387"/>
              <a:ext cx="292" cy="437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13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279797" y="2662592"/>
            <a:ext cx="8530603" cy="21348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8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u="sng" dirty="0">
                <a:solidFill>
                  <a:srgbClr val="FF0000"/>
                </a:solidFill>
                <a:latin typeface="Times New Roman"/>
                <a:cs typeface="Arial"/>
              </a:rPr>
              <a:t>* </a:t>
            </a:r>
            <a:r>
              <a:rPr lang="vi-VN" sz="2100" b="1" u="sng" dirty="0">
                <a:solidFill>
                  <a:srgbClr val="FF0000"/>
                </a:solidFill>
                <a:latin typeface="Times New Roman"/>
                <a:cs typeface="Arial"/>
              </a:rPr>
              <a:t>Kết luận:</a:t>
            </a:r>
            <a:r>
              <a:rPr lang="en-US" sz="2100" b="1" dirty="0">
                <a:solidFill>
                  <a:srgbClr val="0000FF"/>
                </a:solidFill>
                <a:latin typeface="Times New Roman"/>
                <a:cs typeface="Arial"/>
              </a:rPr>
              <a:t>Mỗi số thập phân gồm hai phần: phần nguyên và phần thập phân, chúng được phân cách bởi dấu phẩy.</a:t>
            </a:r>
          </a:p>
          <a:p>
            <a:pPr defTabSz="6858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FF"/>
                </a:solidFill>
                <a:latin typeface="Times New Roman"/>
                <a:cs typeface="Arial"/>
              </a:rPr>
              <a:t>  Những chữ số ở bên trái dấu phẩy thuộc về phần nguyên. Những chữ số ở bên phải dấu phẩy thuộc về phần thập phân.</a:t>
            </a:r>
          </a:p>
        </p:txBody>
      </p:sp>
      <p:cxnSp>
        <p:nvCxnSpPr>
          <p:cNvPr id="9231" name="Straight Connector 26"/>
          <p:cNvCxnSpPr>
            <a:cxnSpLocks noChangeShapeType="1"/>
          </p:cNvCxnSpPr>
          <p:nvPr/>
        </p:nvCxnSpPr>
        <p:spPr bwMode="auto">
          <a:xfrm>
            <a:off x="4481848" y="133352"/>
            <a:ext cx="9522" cy="229966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34" name="Rectangle 36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34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8199" grpId="0" animBg="1"/>
      <p:bldP spid="8200" grpId="0" animBg="1"/>
      <p:bldP spid="8217" grpId="0" animBg="1"/>
      <p:bldP spid="8215" grpId="0" animBg="1"/>
      <p:bldP spid="8203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000250" y="2114550"/>
            <a:ext cx="2114550" cy="13144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ctr" defTabSz="685800">
              <a:spcBef>
                <a:spcPct val="20000"/>
              </a:spcBef>
              <a:defRPr/>
            </a:pPr>
            <a:endParaRPr lang="en-US" sz="2100" dirty="0">
              <a:solidFill>
                <a:prstClr val="black"/>
              </a:solidFill>
              <a:latin typeface="VNI-Times" pitchFamily="2" charset="0"/>
            </a:endParaRPr>
          </a:p>
          <a:p>
            <a:pPr algn="ctr" defTabSz="685800">
              <a:spcBef>
                <a:spcPct val="20000"/>
              </a:spcBef>
              <a:defRPr/>
            </a:pPr>
            <a:endParaRPr lang="en-US" sz="2100" dirty="0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4800" y="413356"/>
            <a:ext cx="6515100" cy="4572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  1- </a:t>
            </a:r>
            <a:r>
              <a:rPr lang="en-US" sz="2800" b="1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thập</a:t>
            </a:r>
            <a:r>
              <a:rPr lang="en-US" sz="2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phân</a:t>
            </a:r>
            <a:r>
              <a:rPr lang="en-US" sz="2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: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143000" y="996554"/>
            <a:ext cx="6858000" cy="5715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9,4  ;  7,98  ;  25, 477  ;  206,075  ;  0,307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7250" y="1588714"/>
            <a:ext cx="6515100" cy="4572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9,4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    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 tư.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7250" y="2139553"/>
            <a:ext cx="6515100" cy="3429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7,98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Bảy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 chín mươi tám.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5775" y="2694629"/>
            <a:ext cx="8534400" cy="4572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25,477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Hai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 lăm phẩy bốn trăm bảy mươi bảy.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4800" y="3327026"/>
            <a:ext cx="8839200" cy="7429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206,075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:Hai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 linh sáu phẩy không trăm bảy mươi lăm.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57250" y="3988034"/>
            <a:ext cx="6515100" cy="10287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0,307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Không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 ba trăm linh bảy.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31" y="-28420"/>
            <a:ext cx="9199661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5378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77071" y="1788683"/>
            <a:ext cx="2514600" cy="457200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846133"/>
              </p:ext>
            </p:extLst>
          </p:nvPr>
        </p:nvGraphicFramePr>
        <p:xfrm>
          <a:off x="1314450" y="1714500"/>
          <a:ext cx="847725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" name="Equation" r:id="rId3" imgW="419040" imgH="634680" progId="Equation.3">
                  <p:embed/>
                </p:oleObj>
              </mc:Choice>
              <mc:Fallback>
                <p:oleObj name="Equation" r:id="rId3" imgW="419040" imgH="63468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450" y="1714500"/>
                        <a:ext cx="847725" cy="1085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4920297"/>
              </p:ext>
            </p:extLst>
          </p:nvPr>
        </p:nvGraphicFramePr>
        <p:xfrm>
          <a:off x="2463405" y="2857500"/>
          <a:ext cx="872728" cy="815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" name="Equation" r:id="rId5" imgW="431640" imgH="431640" progId="Equation.3">
                  <p:embed/>
                </p:oleObj>
              </mc:Choice>
              <mc:Fallback>
                <p:oleObj name="Equation" r:id="rId5" imgW="431640" imgH="431640" progId="Equation.3">
                  <p:embed/>
                  <p:pic>
                    <p:nvPicPr>
                      <p:cNvPr id="103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405" y="2857500"/>
                        <a:ext cx="872728" cy="8155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777707"/>
              </p:ext>
            </p:extLst>
          </p:nvPr>
        </p:nvGraphicFramePr>
        <p:xfrm>
          <a:off x="1247776" y="3714750"/>
          <a:ext cx="1371600" cy="1070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Equation" r:id="rId7" imgW="723600" imgH="634680" progId="Equation.3">
                  <p:embed/>
                </p:oleObj>
              </mc:Choice>
              <mc:Fallback>
                <p:oleObj name="Equation" r:id="rId7" imgW="723600" imgH="634680" progId="Equation.3">
                  <p:embed/>
                  <p:pic>
                    <p:nvPicPr>
                      <p:cNvPr id="103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776" y="3714750"/>
                        <a:ext cx="1371600" cy="10705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765103"/>
              </p:ext>
            </p:extLst>
          </p:nvPr>
        </p:nvGraphicFramePr>
        <p:xfrm>
          <a:off x="1282373" y="2686050"/>
          <a:ext cx="1154906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" name="Equation" r:id="rId9" imgW="571320" imgH="634680" progId="Equation.3">
                  <p:embed/>
                </p:oleObj>
              </mc:Choice>
              <mc:Fallback>
                <p:oleObj name="Equation" r:id="rId9" imgW="571320" imgH="634680" progId="Equation.3">
                  <p:embed/>
                  <p:pic>
                    <p:nvPicPr>
                      <p:cNvPr id="103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2373" y="2686050"/>
                        <a:ext cx="1154906" cy="1200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28600" y="326939"/>
            <a:ext cx="8839200" cy="514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19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905675"/>
              </p:ext>
            </p:extLst>
          </p:nvPr>
        </p:nvGraphicFramePr>
        <p:xfrm>
          <a:off x="2177655" y="1885950"/>
          <a:ext cx="564356" cy="815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" name="Equation" r:id="rId11" imgW="279360" imgH="431640" progId="Equation.3">
                  <p:embed/>
                </p:oleObj>
              </mc:Choice>
              <mc:Fallback>
                <p:oleObj name="Equation" r:id="rId11" imgW="279360" imgH="431640" progId="Equation.3">
                  <p:embed/>
                  <p:pic>
                    <p:nvPicPr>
                      <p:cNvPr id="81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7655" y="1885950"/>
                        <a:ext cx="564356" cy="8155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396338"/>
              </p:ext>
            </p:extLst>
          </p:nvPr>
        </p:nvGraphicFramePr>
        <p:xfrm>
          <a:off x="2571750" y="3850326"/>
          <a:ext cx="1028700" cy="711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Equation" r:id="rId13" imgW="583920" imgH="431640" progId="Equation.3">
                  <p:embed/>
                </p:oleObj>
              </mc:Choice>
              <mc:Fallback>
                <p:oleObj name="Equation" r:id="rId13" imgW="583920" imgH="431640" progId="Equation.3">
                  <p:embed/>
                  <p:pic>
                    <p:nvPicPr>
                      <p:cNvPr id="819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3850326"/>
                        <a:ext cx="1028700" cy="7110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"/>
          <p:cNvSpPr txBox="1">
            <a:spLocks/>
          </p:cNvSpPr>
          <p:nvPr/>
        </p:nvSpPr>
        <p:spPr>
          <a:xfrm>
            <a:off x="3362259" y="2662806"/>
            <a:ext cx="5543550" cy="514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648075" y="3740140"/>
            <a:ext cx="5543550" cy="514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81050" y="837343"/>
            <a:ext cx="56388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162800" y="837343"/>
            <a:ext cx="14478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4151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488044"/>
              </p:ext>
            </p:extLst>
          </p:nvPr>
        </p:nvGraphicFramePr>
        <p:xfrm>
          <a:off x="833438" y="1081332"/>
          <a:ext cx="847725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2" name="Equation" r:id="rId3" imgW="418918" imgH="634725" progId="Equation.3">
                  <p:embed/>
                </p:oleObj>
              </mc:Choice>
              <mc:Fallback>
                <p:oleObj name="Equation" r:id="rId3" imgW="418918" imgH="634725" progId="Equation.3">
                  <p:embed/>
                  <p:pic>
                    <p:nvPicPr>
                      <p:cNvPr id="133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438" y="1081332"/>
                        <a:ext cx="847725" cy="108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574779"/>
              </p:ext>
            </p:extLst>
          </p:nvPr>
        </p:nvGraphicFramePr>
        <p:xfrm>
          <a:off x="1796653" y="2188037"/>
          <a:ext cx="769144" cy="383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" name="Equation" r:id="rId5" imgW="380835" imgH="203112" progId="Equation.3">
                  <p:embed/>
                </p:oleObj>
              </mc:Choice>
              <mc:Fallback>
                <p:oleObj name="Equation" r:id="rId5" imgW="380835" imgH="203112" progId="Equation.3">
                  <p:embed/>
                  <p:pic>
                    <p:nvPicPr>
                      <p:cNvPr id="1331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6653" y="2188037"/>
                        <a:ext cx="769144" cy="3833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846113"/>
              </p:ext>
            </p:extLst>
          </p:nvPr>
        </p:nvGraphicFramePr>
        <p:xfrm>
          <a:off x="457200" y="2810190"/>
          <a:ext cx="1371601" cy="1070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" name="Equation" r:id="rId7" imgW="723586" imgH="634725" progId="Equation.3">
                  <p:embed/>
                </p:oleObj>
              </mc:Choice>
              <mc:Fallback>
                <p:oleObj name="Equation" r:id="rId7" imgW="723586" imgH="634725" progId="Equation.3">
                  <p:embed/>
                  <p:pic>
                    <p:nvPicPr>
                      <p:cNvPr id="1331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810190"/>
                        <a:ext cx="1371601" cy="10703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430419"/>
              </p:ext>
            </p:extLst>
          </p:nvPr>
        </p:nvGraphicFramePr>
        <p:xfrm>
          <a:off x="628125" y="1977348"/>
          <a:ext cx="1154906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" name="Equation" r:id="rId9" imgW="571252" imgH="634725" progId="Equation.3">
                  <p:embed/>
                </p:oleObj>
              </mc:Choice>
              <mc:Fallback>
                <p:oleObj name="Equation" r:id="rId9" imgW="571252" imgH="634725" progId="Equation.3">
                  <p:embed/>
                  <p:pic>
                    <p:nvPicPr>
                      <p:cNvPr id="1331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125" y="1977348"/>
                        <a:ext cx="1154906" cy="12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itle 1"/>
          <p:cNvSpPr txBox="1">
            <a:spLocks noChangeArrowheads="1"/>
          </p:cNvSpPr>
          <p:nvPr/>
        </p:nvSpPr>
        <p:spPr bwMode="auto">
          <a:xfrm>
            <a:off x="457200" y="456010"/>
            <a:ext cx="65151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Viết các hỗn số sau thành số thập phân rồi đọc số đó:</a:t>
            </a:r>
            <a:endParaRPr lang="en-US" altLang="en-US" sz="2100" b="1" dirty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32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287406"/>
              </p:ext>
            </p:extLst>
          </p:nvPr>
        </p:nvGraphicFramePr>
        <p:xfrm>
          <a:off x="1665405" y="1235869"/>
          <a:ext cx="461963" cy="384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" name="Equation" r:id="rId11" imgW="228501" imgH="203112" progId="Equation.3">
                  <p:embed/>
                </p:oleObj>
              </mc:Choice>
              <mc:Fallback>
                <p:oleObj name="Equation" r:id="rId11" imgW="228501" imgH="203112" progId="Equation.3">
                  <p:embed/>
                  <p:pic>
                    <p:nvPicPr>
                      <p:cNvPr id="1332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5405" y="1235869"/>
                        <a:ext cx="461963" cy="384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086442"/>
              </p:ext>
            </p:extLst>
          </p:nvPr>
        </p:nvGraphicFramePr>
        <p:xfrm>
          <a:off x="1868721" y="2989327"/>
          <a:ext cx="939403" cy="335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" name="Equation" r:id="rId13" imgW="533169" imgH="203112" progId="Equation.3">
                  <p:embed/>
                </p:oleObj>
              </mc:Choice>
              <mc:Fallback>
                <p:oleObj name="Equation" r:id="rId13" imgW="533169" imgH="203112" progId="Equation.3">
                  <p:embed/>
                  <p:pic>
                    <p:nvPicPr>
                      <p:cNvPr id="1332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721" y="2989327"/>
                        <a:ext cx="939403" cy="3357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/>
          <p:cNvSpPr txBox="1">
            <a:spLocks noChangeArrowheads="1"/>
          </p:cNvSpPr>
          <p:nvPr/>
        </p:nvSpPr>
        <p:spPr bwMode="auto">
          <a:xfrm>
            <a:off x="3833218" y="1180819"/>
            <a:ext cx="4400550" cy="139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Phần nguyên của hỗn số viết ở phần nguyên của số thập phân.</a:t>
            </a:r>
          </a:p>
          <a:p>
            <a:pPr defTabSz="685800" fontAlgn="base"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Tử số của phân số thập phân viết ở phần thập phân của số thập phân.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3593307"/>
            <a:ext cx="8458200" cy="670322"/>
          </a:xfrm>
          <a:prstGeom prst="rect">
            <a:avLst/>
          </a:prstGeom>
        </p:spPr>
        <p:txBody>
          <a:bodyPr/>
          <a:lstStyle/>
          <a:p>
            <a:pPr defTabSz="685800">
              <a:spcBef>
                <a:spcPct val="20000"/>
              </a:spcBef>
              <a:defRPr/>
            </a:pPr>
            <a:r>
              <a:rPr lang="en-US" sz="2100" dirty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100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*</a:t>
            </a:r>
            <a:r>
              <a:rPr lang="en-US" altLang="en-US" sz="21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 ý</a:t>
            </a:r>
            <a:r>
              <a:rPr lang="en-US" altLang="en-US" sz="2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:Mẫu </a:t>
            </a:r>
            <a:r>
              <a:rPr lang="en-US" alt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 của phân số thập phân có bao nhiêu chữ số 0 thì phần thập phân có bấy nhiêu chữ số)</a:t>
            </a:r>
          </a:p>
          <a:p>
            <a:pPr defTabSz="685800">
              <a:spcBef>
                <a:spcPct val="20000"/>
              </a:spcBef>
              <a:defRPr/>
            </a:pPr>
            <a:endParaRPr lang="en-US" sz="2100" b="1" dirty="0">
              <a:solidFill>
                <a:srgbClr val="C00000"/>
              </a:solidFill>
              <a:latin typeface="Andalus" pitchFamily="18" charset="-78"/>
              <a:cs typeface="Andalus" pitchFamily="18" charset="-78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2414588" y="4300538"/>
          <a:ext cx="1114425" cy="592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8" name="Equation" r:id="rId15" imgW="723586" imgH="393529" progId="Equation.3">
                  <p:embed/>
                </p:oleObj>
              </mc:Choice>
              <mc:Fallback>
                <p:oleObj name="Equation" r:id="rId15" imgW="723586" imgH="393529" progId="Equation.3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4588" y="4300538"/>
                        <a:ext cx="1114425" cy="592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27712"/>
              </p:ext>
            </p:extLst>
          </p:nvPr>
        </p:nvGraphicFramePr>
        <p:xfrm>
          <a:off x="5357871" y="4300538"/>
          <a:ext cx="892969" cy="572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9" name="Equation" r:id="rId17" imgW="571252" imgH="393529" progId="Equation.3">
                  <p:embed/>
                </p:oleObj>
              </mc:Choice>
              <mc:Fallback>
                <p:oleObj name="Equation" r:id="rId17" imgW="571252" imgH="393529" progId="Equation.3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71" y="4300538"/>
                        <a:ext cx="892969" cy="5726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551634" y="4396979"/>
            <a:ext cx="12489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810,005;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326982" y="4396979"/>
            <a:ext cx="9870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82,04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660575" y="4565994"/>
            <a:ext cx="5869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851087" y="4578053"/>
            <a:ext cx="5869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609944" y="4396979"/>
            <a:ext cx="5869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944541" y="4396979"/>
            <a:ext cx="5869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005</a:t>
            </a:r>
          </a:p>
        </p:txBody>
      </p:sp>
    </p:spTree>
    <p:extLst>
      <p:ext uri="{BB962C8B-B14F-4D97-AF65-F5344CB8AC3E}">
        <p14:creationId xmlns:p14="http://schemas.microsoft.com/office/powerpoint/2010/main" val="1971061005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  <p:bldP spid="19" grpId="0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235309" y="2670349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số thập phân gồm mấy phần?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Text Box 10"/>
          <p:cNvSpPr txBox="1">
            <a:spLocks noChangeArrowheads="1"/>
          </p:cNvSpPr>
          <p:nvPr/>
        </p:nvSpPr>
        <p:spPr bwMode="auto">
          <a:xfrm>
            <a:off x="2149709" y="219031"/>
            <a:ext cx="25146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 CHƠI:</a:t>
            </a:r>
          </a:p>
        </p:txBody>
      </p:sp>
      <p:sp>
        <p:nvSpPr>
          <p:cNvPr id="11270" name="WordArt 11"/>
          <p:cNvSpPr>
            <a:spLocks noChangeArrowheads="1" noChangeShapeType="1" noTextEdit="1"/>
          </p:cNvSpPr>
          <p:nvPr/>
        </p:nvSpPr>
        <p:spPr bwMode="auto">
          <a:xfrm>
            <a:off x="2149709" y="819195"/>
            <a:ext cx="4400550" cy="12858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Arial"/>
              </a:rPr>
              <a:t>AI NHANH - AI </a:t>
            </a:r>
            <a:r>
              <a:rPr lang="en-US" sz="30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sp>
        <p:nvSpPr>
          <p:cNvPr id="15365" name="Rectangle 36"/>
          <p:cNvSpPr>
            <a:spLocks noChangeArrowheads="1"/>
          </p:cNvSpPr>
          <p:nvPr/>
        </p:nvSpPr>
        <p:spPr bwMode="auto">
          <a:xfrm>
            <a:off x="-457200" y="0"/>
            <a:ext cx="9829800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369" name="Picture 11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672" y="571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1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166" y="6191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752600" y="3347187"/>
            <a:ext cx="72735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hỗn số sau thành số thập phân?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713550"/>
              </p:ext>
            </p:extLst>
          </p:nvPr>
        </p:nvGraphicFramePr>
        <p:xfrm>
          <a:off x="2743200" y="3870407"/>
          <a:ext cx="2297112" cy="1088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Equation" r:id="rId4" imgW="571320" imgH="393480" progId="Equation.3">
                  <p:embed/>
                </p:oleObj>
              </mc:Choice>
              <mc:Fallback>
                <p:oleObj name="Equation" r:id="rId4" imgW="571320" imgH="393480" progId="Equation.3">
                  <p:embed/>
                  <p:pic>
                    <p:nvPicPr>
                      <p:cNvPr id="1638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3870407"/>
                        <a:ext cx="2297112" cy="10885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310223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550" y="628650"/>
            <a:ext cx="2971800" cy="857250"/>
          </a:xfrm>
        </p:spPr>
        <p:txBody>
          <a:bodyPr/>
          <a:lstStyle/>
          <a:p>
            <a:r>
              <a:rPr lang="en-US" sz="4500" b="1" spc="38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Vận dụng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71500" y="2038350"/>
            <a:ext cx="83439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spcBef>
                <a:spcPct val="50000"/>
              </a:spcBef>
              <a:buClr>
                <a:srgbClr val="000000"/>
              </a:buClr>
              <a:buFontTx/>
              <a:buChar char="-"/>
            </a:pPr>
            <a:r>
              <a:rPr lang="vi-VN" sz="21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Em hãy chuẩn bị 2 tờ giấy hình vuông, mỗi tờ chia làm 100 ô vuông. Tờ 1 : tô màu vào 5 ô ; tờ 2 tô màu vào 34 ô. Viết số thập phân tương ứng với số phần tô màu của mỗi tờ giấy.( Đính vào vở) ; Đọc lại </a:t>
            </a:r>
            <a:r>
              <a:rPr lang="vi-VN" sz="2100" b="1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 số thập phân  </a:t>
            </a:r>
            <a:r>
              <a:rPr lang="vi-VN" sz="21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đó cho người thân nghe.</a:t>
            </a:r>
            <a:endParaRPr lang="en-US" sz="2100" b="1" kern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23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400550"/>
            <a:ext cx="1028700" cy="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" y="29111"/>
            <a:ext cx="2209799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33CC"/>
                </a:solidFill>
                <a:latin typeface="UTM Than Chien Tranh" panose="02040403050506020204" pitchFamily="18" charset="0"/>
              </a:rPr>
              <a:t>CÂU CÁ CÙNG </a:t>
            </a:r>
          </a:p>
          <a:p>
            <a:pPr algn="ctr"/>
            <a:r>
              <a:rPr lang="en-US" sz="4000" dirty="0" smtClean="0">
                <a:solidFill>
                  <a:srgbClr val="0033CC"/>
                </a:solidFill>
                <a:latin typeface="UTM Than Chien Tranh" panose="02040403050506020204" pitchFamily="18" charset="0"/>
              </a:rPr>
              <a:t>TOM &amp; JERRY</a:t>
            </a:r>
            <a:endParaRPr lang="en-US" sz="4000" dirty="0">
              <a:solidFill>
                <a:srgbClr val="0033CC"/>
              </a:solidFill>
              <a:latin typeface="UTM Than Chien Tranh" panose="020404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7641"/>
            <a:ext cx="1030977" cy="1347416"/>
          </a:xfrm>
          <a:prstGeom prst="rect">
            <a:avLst/>
          </a:prstGeom>
        </p:spPr>
      </p:pic>
      <p:pic>
        <p:nvPicPr>
          <p:cNvPr id="2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261205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DMIN\Desktop\Doreamon cau ca\allison-mcgrath-crayonsswimming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19550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2" y="4134395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0" y="2708910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26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3556" y="3885511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2625892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73550"/>
            <a:ext cx="6096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Doreamon cau ca\largemouth_bass_swimming_hg_clr1.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4248150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6747556" y="20193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Explosion 1 1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Explosion 1 15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Explosion 1 22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Explosion 1 23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Explosion 1 2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Explosion 1 25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094">
            <a:off x="3032334" y="2800627"/>
            <a:ext cx="1109715" cy="11097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665"/>
            <a:ext cx="1055152" cy="1379011"/>
          </a:xfrm>
          <a:prstGeom prst="rect">
            <a:avLst/>
          </a:prstGeom>
        </p:spPr>
      </p:pic>
      <p:sp>
        <p:nvSpPr>
          <p:cNvPr id="28" name="Rounded Rectangle 27">
            <a:hlinkClick r:id="rId19" action="ppaction://hlinksldjump"/>
          </p:cNvPr>
          <p:cNvSpPr/>
          <p:nvPr/>
        </p:nvSpPr>
        <p:spPr>
          <a:xfrm>
            <a:off x="0" y="185314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KHÁM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PHÁ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3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6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4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6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8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2" dur="3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6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9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53603" y="1200150"/>
                <a:ext cx="31680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0" dirty="0" smtClean="0">
                    <a:solidFill>
                      <a:srgbClr val="0033CC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𝑑𝑚</m:t>
                    </m:r>
                    <m:r>
                      <a:rPr lang="en-US" sz="28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=…</m:t>
                    </m:r>
                    <m:r>
                      <a:rPr lang="en-US" sz="28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=…</m:t>
                    </m:r>
                    <m:r>
                      <a:rPr lang="en-US" sz="28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603" y="1200150"/>
                <a:ext cx="3168047" cy="523220"/>
              </a:xfrm>
              <a:prstGeom prst="rect">
                <a:avLst/>
              </a:prstGeom>
              <a:blipFill>
                <a:blip r:embed="rId8"/>
                <a:stretch>
                  <a:fillRect l="-3462" t="-11628" b="-3255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321073" y="3569553"/>
                <a:ext cx="2945038" cy="704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0033CC"/>
                    </a:solidFill>
                  </a:rPr>
                  <a:t>2dm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m= 0,2 m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073" y="3569553"/>
                <a:ext cx="2945038" cy="704295"/>
              </a:xfrm>
              <a:prstGeom prst="rect">
                <a:avLst/>
              </a:prstGeom>
              <a:blipFill>
                <a:blip r:embed="rId9"/>
                <a:stretch>
                  <a:fillRect l="-3727" r="-3520" b="-1217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26351" y="1200150"/>
                <a:ext cx="3222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en-US" sz="2800" b="0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  <m:r>
                        <a:rPr lang="en-US" sz="2800" b="0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  <m:r>
                        <a:rPr lang="en-US" sz="2800" b="0" i="1" dirty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351" y="1200150"/>
                <a:ext cx="3222549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294621" y="3569553"/>
                <a:ext cx="2997937" cy="704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0033CC"/>
                    </a:solidFill>
                  </a:rPr>
                  <a:t>8cm=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m= 0,08m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621" y="3569553"/>
                <a:ext cx="2997937" cy="704295"/>
              </a:xfrm>
              <a:prstGeom prst="rect">
                <a:avLst/>
              </a:prstGeom>
              <a:blipFill>
                <a:blip r:embed="rId9"/>
                <a:stretch>
                  <a:fillRect l="-3252" r="-3455" b="-1217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942150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45444" y="1200150"/>
            <a:ext cx="2584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4g= …..kg= …..kg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176799" y="3569553"/>
                <a:ext cx="3233578" cy="7025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0033CC"/>
                    </a:solidFill>
                  </a:rPr>
                  <a:t>4g=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kg= 0,004kg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799" y="3569553"/>
                <a:ext cx="3233578" cy="702500"/>
              </a:xfrm>
              <a:prstGeom prst="rect">
                <a:avLst/>
              </a:prstGeom>
              <a:blipFill>
                <a:blip r:embed="rId8"/>
                <a:stretch>
                  <a:fillRect l="-3013" r="-2825" b="-1130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48331" y="1200150"/>
            <a:ext cx="3778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33CC"/>
                </a:solidFill>
              </a:rPr>
              <a:t>Các số 0,2; 0,08; 0,004 được </a:t>
            </a:r>
          </a:p>
          <a:p>
            <a:pPr algn="ctr"/>
            <a:r>
              <a:rPr lang="en-US" sz="2400" dirty="0" smtClean="0">
                <a:solidFill>
                  <a:srgbClr val="0033CC"/>
                </a:solidFill>
              </a:rPr>
              <a:t>gọi là các số…………….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04286" y="3569553"/>
            <a:ext cx="3778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2400" dirty="0">
                <a:solidFill>
                  <a:srgbClr val="0033CC"/>
                </a:solidFill>
              </a:rPr>
              <a:t>Các số 0,2; 0,08; 0,004 được </a:t>
            </a:r>
          </a:p>
          <a:p>
            <a:pPr lvl="0" algn="ctr"/>
            <a:r>
              <a:rPr lang="en-US" sz="2400" dirty="0">
                <a:solidFill>
                  <a:srgbClr val="0033CC"/>
                </a:solidFill>
              </a:rPr>
              <a:t>gọi là các </a:t>
            </a:r>
            <a:r>
              <a:rPr lang="en-US" sz="2400" dirty="0" smtClean="0">
                <a:solidFill>
                  <a:srgbClr val="0033CC"/>
                </a:solidFill>
              </a:rPr>
              <a:t>số thập phân.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9991" y="1200150"/>
            <a:ext cx="2855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2m7dm= …………m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619226" y="3569553"/>
                <a:ext cx="2348721" cy="701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0033CC"/>
                    </a:solidFill>
                  </a:rPr>
                  <a:t>2m7dm=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m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226" y="3569553"/>
                <a:ext cx="2348721" cy="701859"/>
              </a:xfrm>
              <a:prstGeom prst="rect">
                <a:avLst/>
              </a:prstGeom>
              <a:blipFill>
                <a:blip r:embed="rId8"/>
                <a:stretch>
                  <a:fillRect l="-4935" r="-4416" b="-1130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74724" y="1200150"/>
            <a:ext cx="2925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8m 56cm= ……….m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347517" y="3569553"/>
                <a:ext cx="2892138" cy="710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/>
                <a:r>
                  <a:rPr lang="en-US" sz="2800" dirty="0" smtClean="0">
                    <a:solidFill>
                      <a:srgbClr val="0033CC"/>
                    </a:solidFill>
                  </a:rPr>
                  <a:t>8m 56cm= 8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m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517" y="3569553"/>
                <a:ext cx="2892138" cy="710451"/>
              </a:xfrm>
              <a:prstGeom prst="rect">
                <a:avLst/>
              </a:prstGeom>
              <a:blipFill>
                <a:blip r:embed="rId8"/>
                <a:stretch>
                  <a:fillRect l="-3789" r="-3579" b="-12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4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45&quot;&gt;&lt;property id=&quot;20148&quot; value=&quot;5&quot;/&gt;&lt;property id=&quot;20300&quot; value=&quot;Slide 10&quot;/&gt;&lt;property id=&quot;20307&quot; value=&quot;265&quot;/&gt;&lt;/object&gt;&lt;/object&gt;&lt;object type=&quot;8&quot; unique_id=&quot;1002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526</Words>
  <Application>Microsoft Office PowerPoint</Application>
  <PresentationFormat>On-screen Show (16:9)</PresentationFormat>
  <Paragraphs>83</Paragraphs>
  <Slides>18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Andalus</vt:lpstr>
      <vt:lpstr>Arial</vt:lpstr>
      <vt:lpstr>Calibri</vt:lpstr>
      <vt:lpstr>Cambria Math</vt:lpstr>
      <vt:lpstr>Times New Roman</vt:lpstr>
      <vt:lpstr>UTM Than Chien Tranh</vt:lpstr>
      <vt:lpstr>VNI-Times</vt:lpstr>
      <vt:lpstr>Office Theme</vt:lpstr>
      <vt:lpstr>1_Default Design</vt:lpstr>
      <vt:lpstr>1_Office Theme</vt:lpstr>
      <vt:lpstr>2_Office Theme</vt:lpstr>
      <vt:lpstr>3_Office Theme</vt:lpstr>
      <vt:lpstr>2_Default Design</vt:lpstr>
      <vt:lpstr>4_Office Theme</vt:lpstr>
      <vt:lpstr>5_Office Theme</vt:lpstr>
      <vt:lpstr>6_Office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64</cp:revision>
  <dcterms:created xsi:type="dcterms:W3CDTF">2018-02-28T14:41:17Z</dcterms:created>
  <dcterms:modified xsi:type="dcterms:W3CDTF">2022-10-23T01:41:26Z</dcterms:modified>
</cp:coreProperties>
</file>