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0" r:id="rId3"/>
    <p:sldId id="365" r:id="rId4"/>
    <p:sldId id="341" r:id="rId5"/>
    <p:sldId id="353" r:id="rId6"/>
    <p:sldId id="366" r:id="rId7"/>
    <p:sldId id="345" r:id="rId8"/>
    <p:sldId id="346" r:id="rId9"/>
    <p:sldId id="347" r:id="rId10"/>
    <p:sldId id="367" r:id="rId11"/>
    <p:sldId id="338" r:id="rId12"/>
    <p:sldId id="354" r:id="rId13"/>
    <p:sldId id="352" r:id="rId14"/>
    <p:sldId id="330" r:id="rId15"/>
    <p:sldId id="355" r:id="rId16"/>
    <p:sldId id="356" r:id="rId17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42"/>
    <a:srgbClr val="DAD4E1"/>
    <a:srgbClr val="FEE300"/>
    <a:srgbClr val="24A21D"/>
    <a:srgbClr val="E7ECDC"/>
    <a:srgbClr val="97D2D2"/>
    <a:srgbClr val="F79646"/>
    <a:srgbClr val="FFFF99"/>
    <a:srgbClr val="B7DEE8"/>
    <a:srgbClr val="FE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8.xml"/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9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1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8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16</a:t>
            </a:r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LÍT</a:t>
            </a:r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326005" cy="980661"/>
            <a:chOff x="1523998" y="0"/>
            <a:chExt cx="2326005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23998" y="207010"/>
              <a:ext cx="232600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LÀM QUEN VỚI KHỐI LƯỢNG, DUNG TÍCH</a:t>
            </a:r>
            <a:endParaRPr lang="vi-VN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/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  <a:endParaRPr lang="en-US" sz="2600" dirty="0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1757819" y="1301926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  <a:endParaRPr lang="en-US" sz="2600" dirty="0">
              <a:solidFill>
                <a:srgbClr val="FF0000"/>
              </a:solidFill>
            </a:endParaRPr>
          </a:p>
          <a:p>
            <a:pPr algn="ctr"/>
            <a:r>
              <a:rPr lang="en-US" sz="2600" dirty="0"/>
              <a:t>8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+ 6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14 </a:t>
            </a:r>
            <a:r>
              <a:rPr lang="en-US" sz="2800" b="1" i="1" dirty="0">
                <a:latin typeface="Book Antiqua" panose="02040602050305030304" pitchFamily="18" charset="0"/>
              </a:rPr>
              <a:t>l </a:t>
            </a:r>
            <a:r>
              <a:rPr lang="en-US" sz="2600" dirty="0"/>
              <a:t>			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–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endParaRPr lang="en-US" sz="2600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787429" y="2372364"/>
            <a:ext cx="10158339" cy="3069854"/>
            <a:chOff x="1215949" y="1297202"/>
            <a:chExt cx="10158339" cy="3069854"/>
          </a:xfrm>
        </p:grpSpPr>
        <p:sp>
          <p:nvSpPr>
            <p:cNvPr id="178" name="TextBox 177"/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00" name="Rectangle: Rounded Corners 199"/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+ 4 l</a:t>
                  </a:r>
                  <a:endParaRPr lang="en-US" sz="2800" dirty="0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/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+ 6 l</a:t>
                  </a:r>
                  <a:endParaRPr lang="en-US" sz="2800" dirty="0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/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+ 20 l</a:t>
                  </a:r>
                  <a:endParaRPr lang="en-US" sz="2800" dirty="0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/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10 l </a:t>
                  </a:r>
                  <a:endParaRPr lang="en-US" sz="2800" dirty="0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88" name="Rectangle: Rounded Corners 187"/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3 l</a:t>
                  </a:r>
                  <a:endParaRPr lang="en-US" sz="2800" dirty="0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/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11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2 l</a:t>
                  </a:r>
                  <a:endParaRPr lang="en-US" sz="2800" dirty="0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834273" y="3146171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8" name="Rectangle: Rounded Corners 217"/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+ </a:t>
              </a:r>
              <a:r>
                <a:rPr lang="en-US" sz="2800" dirty="0">
                  <a:solidFill>
                    <a:srgbClr val="FF0000"/>
                  </a:solidFill>
                </a:rPr>
                <a:t>4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10048" y="3142531"/>
            <a:ext cx="3036382" cy="685800"/>
            <a:chOff x="4263967" y="5545194"/>
            <a:chExt cx="3863724" cy="685800"/>
          </a:xfrm>
        </p:grpSpPr>
        <p:sp>
          <p:nvSpPr>
            <p:cNvPr id="220" name="Rectangle: Rounded Corners 219"/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20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32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0981" y="3142530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222" name="Rectangle: Rounded Corners 221"/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13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097" y="4753712"/>
            <a:ext cx="2400016" cy="685800"/>
            <a:chOff x="939829" y="4908818"/>
            <a:chExt cx="3457380" cy="685800"/>
          </a:xfrm>
        </p:grpSpPr>
        <p:sp>
          <p:nvSpPr>
            <p:cNvPr id="224" name="Rectangle: Rounded Corners 223"/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3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=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86514" y="4711448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6" name="Rectangle: Rounded Corners 225"/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19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03554" y="4696022"/>
            <a:ext cx="2588246" cy="685800"/>
            <a:chOff x="8155954" y="4767132"/>
            <a:chExt cx="3252585" cy="685800"/>
          </a:xfrm>
        </p:grpSpPr>
        <p:sp>
          <p:nvSpPr>
            <p:cNvPr id="228" name="Rectangle: Rounded Corners 227"/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9843" y="470122"/>
            <a:ext cx="1400457" cy="640072"/>
            <a:chOff x="4478082" y="879975"/>
            <a:chExt cx="1400457" cy="640072"/>
          </a:xfrm>
        </p:grpSpPr>
        <p:sp>
          <p:nvSpPr>
            <p:cNvPr id="2" name="Oval 1"/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  <a:endParaRPr lang="en-US" sz="26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76350" y="992845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668777" y="4015660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  <a:endParaRPr lang="en-US" sz="2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64918" y="1538151"/>
            <a:ext cx="2127532" cy="2292238"/>
            <a:chOff x="964918" y="1538151"/>
            <a:chExt cx="2127532" cy="2292238"/>
          </a:xfrm>
        </p:grpSpPr>
        <p:grpSp>
          <p:nvGrpSpPr>
            <p:cNvPr id="33" name="Group 32"/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39" name="Rectangle: Rounded Corners 38"/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: Rounded Corners 41"/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/>
              <p:cNvCxnSpPr>
                <a:stCxn id="39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: Rounded Corners 27"/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47304" y="885008"/>
            <a:ext cx="2926751" cy="2945381"/>
            <a:chOff x="3947304" y="885008"/>
            <a:chExt cx="2926751" cy="2945381"/>
          </a:xfrm>
        </p:grpSpPr>
        <p:grpSp>
          <p:nvGrpSpPr>
            <p:cNvPr id="45" name="Group 44"/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55" name="Rectangle: Rounded Corners 54"/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/>
                <p:cNvCxnSpPr>
                  <a:stCxn id="55" idx="2"/>
                  <a:endCxn id="54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: Rounded Corners 53"/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59" name="Picture 10" descr="Gallon bottle plastic flat icon blue Royalty Free Vector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>
                  <a:fillRect/>
                </a:stretch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Rectangle: Rounded Corners 60"/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3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66" name="Picture 10" descr="Gallon bottle plastic flat icon blue Royalty Free Vector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>
                  <a:fillRect/>
                </a:stretch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Rectangle: Rounded Corners 66"/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9" name="TextBox 88"/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01461" y="554973"/>
            <a:ext cx="3625621" cy="3275416"/>
            <a:chOff x="7601461" y="554973"/>
            <a:chExt cx="3625621" cy="3275416"/>
          </a:xfrm>
        </p:grpSpPr>
        <p:grpSp>
          <p:nvGrpSpPr>
            <p:cNvPr id="5" name="Group 4"/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80" name="Picture 12" descr="Buckets Royalty Free Vector Image - VectorStock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>
                  <a:fillRect/>
                </a:stretch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Rectangle: Rounded Corners 73"/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8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86" name="Picture 12" descr="Buckets Royalty Free Vector Image - VectorStock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>
                  <a:fillRect/>
                </a:stretch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Rectangle: Rounded Corners 86"/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77" name="Rectangle: Rounded Corners 76"/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: Rounded Corners 78"/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/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79558" y="4231394"/>
            <a:ext cx="3721241" cy="2319304"/>
            <a:chOff x="2679558" y="4231394"/>
            <a:chExt cx="3721241" cy="2319304"/>
          </a:xfrm>
        </p:grpSpPr>
        <p:grpSp>
          <p:nvGrpSpPr>
            <p:cNvPr id="10" name="Group 9"/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46" name="Rectangle: Rounded Corners 45"/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/>
                  <p:cNvPicPr>
                    <a:picLocks noChangeAspect="1"/>
                  </p:cNvPicPr>
                  <p:nvPr/>
                </p:nvPicPr>
                <p:blipFill>
                  <a:blip r:embed="rId1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Rectangle: Rounded Corners 36"/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</a:t>
                  </a:r>
                  <a:r>
                    <a:rPr lang="en-US" sz="20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endCxn id="43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: Rounded Corners 42"/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52" name="Rectangle: Rounded Corners 51"/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sz="24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847346" y="32794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51497" y="329060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247561" y="330886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478172" y="602273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92" grpId="0" animBg="1"/>
      <p:bldP spid="93" grpId="0" animBg="1"/>
      <p:bldP spid="9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1100" y="301524"/>
            <a:ext cx="7986637" cy="1218539"/>
            <a:chOff x="999843" y="3400324"/>
            <a:chExt cx="7986637" cy="1218539"/>
          </a:xfrm>
        </p:grpSpPr>
        <p:sp>
          <p:nvSpPr>
            <p:cNvPr id="3" name="Oval 2"/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  <a:endParaRPr lang="en-US" sz="2600" dirty="0"/>
            </a:p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Trong</a:t>
              </a:r>
              <a:r>
                <a:rPr lang="en-US" sz="2600" dirty="0"/>
                <a:t> can </a:t>
              </a:r>
              <a:r>
                <a:rPr lang="en-US" sz="2600" dirty="0" err="1"/>
                <a:t>còn</a:t>
              </a:r>
              <a:r>
                <a:rPr lang="en-US" sz="2600" dirty="0"/>
                <a:t> </a:t>
              </a:r>
              <a:r>
                <a:rPr lang="en-US" sz="2600" dirty="0" err="1"/>
                <a:t>lại</a:t>
              </a:r>
              <a:r>
                <a:rPr lang="en-US" sz="2600" dirty="0"/>
                <a:t> bao </a:t>
              </a:r>
              <a:r>
                <a:rPr lang="en-US" sz="2600" dirty="0" err="1"/>
                <a:t>nhiêu</a:t>
              </a:r>
              <a:r>
                <a:rPr lang="en-US" sz="2600" dirty="0"/>
                <a:t> </a:t>
              </a:r>
              <a:r>
                <a:rPr lang="en-US" sz="2600" dirty="0" err="1"/>
                <a:t>lít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?</a:t>
              </a:r>
              <a:endParaRPr lang="en-US" sz="2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5707" y="1520063"/>
            <a:ext cx="9912402" cy="4451464"/>
            <a:chOff x="1795113" y="1911927"/>
            <a:chExt cx="8747772" cy="362019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020" t="-1" b="1596"/>
            <a:stretch>
              <a:fillRect/>
            </a:stretch>
          </p:blipFill>
          <p:spPr>
            <a:xfrm>
              <a:off x="1795113" y="2129703"/>
              <a:ext cx="8747772" cy="340241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939636" y="1911927"/>
              <a:ext cx="4668982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26684" y="5480712"/>
            <a:ext cx="899337" cy="557093"/>
            <a:chOff x="6486838" y="5518308"/>
            <a:chExt cx="899337" cy="557093"/>
          </a:xfrm>
        </p:grpSpPr>
        <p:sp>
          <p:nvSpPr>
            <p:cNvPr id="24" name="TextBox 23"/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800089" y="5480712"/>
            <a:ext cx="960816" cy="557093"/>
            <a:chOff x="8800089" y="5480712"/>
            <a:chExt cx="960816" cy="557093"/>
          </a:xfrm>
        </p:grpSpPr>
        <p:grpSp>
          <p:nvGrpSpPr>
            <p:cNvPr id="26" name="Group 25"/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l</a:t>
                </a:r>
                <a:endParaRPr lang="en-US" sz="2800" dirty="0"/>
              </a:p>
            </p:txBody>
          </p:sp>
          <p:sp>
            <p:nvSpPr>
              <p:cNvPr id="28" name="Rectangle: Rounded Corners 27"/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endParaRPr lang="en-US" sz="2800" dirty="0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92787" y="247835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các</a:t>
            </a:r>
            <a:r>
              <a:rPr lang="en-US" sz="2800" dirty="0"/>
              <a:t> ca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</a:t>
            </a:r>
            <a:endParaRPr lang="en-US" sz="2800" dirty="0"/>
          </a:p>
        </p:txBody>
      </p:sp>
      <p:sp>
        <p:nvSpPr>
          <p:cNvPr id="40" name="Oval 39"/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en-US" sz="40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177" y="1843286"/>
            <a:ext cx="9904445" cy="402302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534" y="511837"/>
            <a:ext cx="7042932" cy="2860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5632" y="2855551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Số</a:t>
            </a:r>
            <a:r>
              <a:rPr lang="en-US" sz="2600" dirty="0"/>
              <a:t>?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96392" y="3552359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/>
                <a:gridCol w="1459580"/>
                <a:gridCol w="1477843"/>
                <a:gridCol w="1305667"/>
                <a:gridCol w="1383929"/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7325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4162" y="4314135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1000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633" y="5116839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en-US" sz="2600" dirty="0"/>
          </a:p>
          <a:p>
            <a:pPr algn="just"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6983296" y="5127624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rgbClr val="FF0000"/>
                </a:solidFill>
              </a:rPr>
              <a:t>Can (7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endParaRPr lang="en-US" sz="2600" dirty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Bình</a:t>
            </a:r>
            <a:r>
              <a:rPr lang="en-US" sz="2600" dirty="0">
                <a:solidFill>
                  <a:srgbClr val="FF0000"/>
                </a:solidFill>
              </a:rPr>
              <a:t> (2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4560" y="272172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chai.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965200" y="6631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6358" y="1792865"/>
            <a:ext cx="3823545" cy="2876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556" y="1535772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     : 15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rót</a:t>
            </a:r>
            <a:r>
              <a:rPr lang="en-US" sz="2600" dirty="0"/>
              <a:t> : 7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: …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?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553688" y="4009798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can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  <a:endParaRPr lang="en-US" sz="2600" dirty="0"/>
          </a:p>
          <a:p>
            <a:pPr algn="ctr">
              <a:lnSpc>
                <a:spcPct val="150000"/>
              </a:lnSpc>
            </a:pPr>
            <a:r>
              <a:rPr lang="en-US" sz="2600" dirty="0"/>
              <a:t>15 – 7 = 8 (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)</a:t>
            </a:r>
            <a:endParaRPr lang="en-US" sz="2600" dirty="0"/>
          </a:p>
          <a:p>
            <a:pPr algn="ctr">
              <a:lnSpc>
                <a:spcPct val="150000"/>
              </a:lnSpc>
            </a:pP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.</a:t>
            </a:r>
            <a:endParaRPr lang="en-US" sz="26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43674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000" b="1" dirty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vi-VN" alt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/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  <a:endParaRPr lang="en-US" sz="2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>
              <a:fillRect/>
            </a:stretch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r="1749"/>
              <a:stretch>
                <a:fillRect/>
              </a:stretch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>
              <a:fillRect/>
            </a:stretch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>
              <a:fillRect/>
            </a:stretch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>
              <a:fillRect/>
            </a:stretch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641850" y="3819525"/>
            <a:ext cx="5666740" cy="2299970"/>
            <a:chOff x="5666920" y="1548471"/>
            <a:chExt cx="4531180" cy="1570603"/>
          </a:xfrm>
        </p:grpSpPr>
        <p:sp>
          <p:nvSpPr>
            <p:cNvPr id="24" name="Rectangle 11"/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/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12360" y="3936365"/>
            <a:ext cx="6057265" cy="2183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/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/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/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/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8888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000" b="1" dirty="0">
                <a:latin typeface="Times New Roman" panose="02020603050405020304" charset="0"/>
                <a:cs typeface="Times New Roman" panose="02020603050405020304" charset="0"/>
              </a:rPr>
              <a:t>HOẠT ĐỘNG</a:t>
            </a:r>
            <a:endParaRPr lang="vi-VN" alt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/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  <a:endParaRPr lang="en-US" sz="2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  <a:endParaRPr lang="en-US" sz="2600" dirty="0"/>
          </a:p>
        </p:txBody>
      </p:sp>
      <p:sp>
        <p:nvSpPr>
          <p:cNvPr id="10" name="Oval 9"/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/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  <a:endParaRPr lang="en-US" sz="2600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>
              <a:fillRect/>
            </a:stretch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/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1749"/>
            <a:stretch>
              <a:fillRect/>
            </a:stretch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/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/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>
              <a:fillRect/>
            </a:stretch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/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/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/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/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/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/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/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/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/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/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/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  <a:endParaRPr lang="en-US" sz="2600" dirty="0"/>
          </a:p>
        </p:txBody>
      </p:sp>
      <p:sp>
        <p:nvSpPr>
          <p:cNvPr id="20" name="Oval 19"/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  <a:endParaRPr lang="en-US" sz="2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/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  <a:endParaRPr lang="en-US" sz="2600" dirty="0"/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  <a:endParaRPr lang="en-US" sz="2600" dirty="0"/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55104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p="http://schemas.openxmlformats.org/presentationml/2006/main">
  <p:tag name="ARS_PPT_DBNAME" val="Bai17.Thuchanhvatrainghiemvoicacdonviki-lo-gam,lit[20210604094550206].mdb"/>
  <p:tag name="ARS_RESPONSE_PERSONNUM" val="10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1565</Words>
  <Application>WPS Presentation</Application>
  <PresentationFormat>Widescreen</PresentationFormat>
  <Paragraphs>233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Arial</vt:lpstr>
      <vt:lpstr>Book Antiqua</vt:lpstr>
      <vt:lpstr>UTM Cookies</vt:lpstr>
      <vt:lpstr>Segoe Print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computer</cp:lastModifiedBy>
  <cp:revision>473</cp:revision>
  <dcterms:created xsi:type="dcterms:W3CDTF">2021-06-02T01:34:00Z</dcterms:created>
  <dcterms:modified xsi:type="dcterms:W3CDTF">2023-10-28T14:37:38Z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50B8562B2ABF4964B2D293ECAA406541_12</vt:lpwstr>
  </property>
  <property fmtid="{D5CDD505-2E9C-101B-9397-08002B2CF9AE}" pid="3" name="KSOProductBuildVer">
    <vt:lpwstr>2057-12.2.0.13266</vt:lpwstr>
  </property>
</Properties>
</file>