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294" autoAdjust="0"/>
  </p:normalViewPr>
  <p:slideViewPr>
    <p:cSldViewPr snapToGrid="0">
      <p:cViewPr>
        <p:scale>
          <a:sx n="60" d="100"/>
          <a:sy n="60" d="100"/>
        </p:scale>
        <p:origin x="-1104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4BF79-A341-417A-8A98-5DF9B1B90251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6933B-9A7A-47A3-8B12-8B6DE7C4564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577739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6933B-9A7A-47A3-8B12-8B6DE7C45644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93736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5F4712AE-C20E-4020-96A7-3092ED6D1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BA4ED48A-B17E-49AC-AB70-9CB66C2A9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369C999E-F31D-4D86-8A9C-315F50F0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FFCF9875-69C1-43AA-9243-8E408E4F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6D0ECA53-2805-4FF5-AD20-A35152ABC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81884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3E4F237E-F243-40A3-9159-167916492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D8D67C88-FDE9-48CA-94FC-1ED176AAC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59CB2635-3C2F-4411-A2FF-CE995C4CB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81B12327-1A7E-4201-87B8-5FE9BC2C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2A250368-1519-486A-84FC-8F39DE4D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89531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66F8ED8B-5D31-4754-83EF-7CB717F0A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26B59E71-E315-4D21-9A73-784C85775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B749D325-A755-482B-9635-E36C6F6DC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CE9454D0-9D86-42EC-BE5F-F7D665B8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A282F286-351B-4A54-829F-CDE44443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98419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DCA2454-3D85-4C55-914E-DFBEE583F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0C8DAD6B-6867-4718-B58E-D3A5A19C3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D48B9173-0169-4D5B-B070-7BC806836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A0B9FAC-3220-477A-A36C-8BD26B692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85A3CA1D-C771-49A0-8F68-82A4906B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78898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A5D3AC0-6FBE-4206-BFAB-514D5E95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6E1427B7-1EC7-474F-BF97-D92068857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1E0BE38A-5746-4116-BA81-CF9B4118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9C97AA1C-C6C1-40C3-BE88-55DA52CD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E85C423E-0DB8-48C4-8013-5C5B4CA1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8622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A85AE94D-D216-43E2-BA14-058935DA6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CCE1C068-BF5B-4ADD-87F3-E93D8035A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0CC1D9DC-8E73-4053-8176-C08139528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F2AE7DF-998D-4EF7-9EAD-F901FCA36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F3822E55-DA9D-4C44-8599-4AB9DE90C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266A394D-1237-4E47-B80B-1D5D7A57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38152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DF6AAE59-EBF8-4C02-8B1E-0242565C7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97B4E612-25E5-49A0-B0BF-4D4ADD88F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8C774AD6-079C-4603-9EE1-E0453D1DB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A6E5B4AE-2306-4584-BA0C-C755C7418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0B948314-D7C9-45C9-89F9-9DE0A93C9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BA57857F-E494-4AA1-95D0-D0A61F47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A9360627-A766-4932-BA95-3CA5C247F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E5854617-5674-490A-BFA1-E6F11EBE6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6150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B2DA1D7-2029-40A9-A290-52D7CE684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FCEE09DD-2241-407E-A49D-5A5B29F9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E03B66FA-A7B0-495D-BF60-F64D78CF0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E6C89B93-1424-41CB-9380-94846CD1E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1642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33F7F173-252E-4D5A-8C56-D715293B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E815C308-385F-435F-A870-F9E33FCB6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F58D4DD6-E530-4B8E-AE19-E37BBDF7A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466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4322382-CCB0-4213-8177-07C42881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4810D369-1F76-46CF-AED7-53F457F69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149891BA-708B-4337-97ED-AADFBE129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C6D7CCA-AA6C-42C2-9908-75691954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9F92B812-2D4E-4604-8E4C-821B74CC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78079D40-9587-4627-A1AE-F216C8920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73412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41059F5A-5B3C-44C5-A94D-B4D4CC4C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3841041A-0FC5-4844-969A-A593D3267E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FDBF0F71-D896-44BC-801C-2091D5403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6C5B0958-F159-40A8-A66C-0AFC49847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D91F1832-CCBE-4DA2-86F6-FFC260371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2B3FA38C-B422-440B-97CF-FC452B6B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17949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AFF0D6BD-3039-4EC0-B872-83D27FEEE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93CF7497-27E1-48E2-AF61-C4493CD41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BBCCC0B-EEA3-48D6-A678-3A462EF87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F6DD-6530-48C7-94D0-8E044D338CCE}" type="datetimeFigureOut">
              <a:rPr lang="vi-VN" smtClean="0"/>
              <a:pPr/>
              <a:t>08/10/2022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3DE22796-9A86-432D-B115-B3BD1F0E2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754E5128-E7C2-4FBC-9D26-6053F84A2B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7CF3C-0C7D-48FE-AF88-782BFD3B84A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19822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2263D6A-8247-4098-A6C0-309EE37199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3D23143-9279-4751-A28A-A1844ECCB9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01B94418-4661-4314-A595-8C9F6E1415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667000" y="-2458092"/>
            <a:ext cx="6858000" cy="11774184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DC354291-EFEC-444C-9836-4B1556A89D01}"/>
              </a:ext>
            </a:extLst>
          </p:cNvPr>
          <p:cNvSpPr/>
          <p:nvPr/>
        </p:nvSpPr>
        <p:spPr>
          <a:xfrm>
            <a:off x="1565649" y="1755637"/>
            <a:ext cx="9308994" cy="1938992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6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MỞ RỘNG VỐN TỪ</a:t>
            </a:r>
          </a:p>
          <a:p>
            <a:pPr algn="ctr"/>
            <a:r>
              <a:rPr lang="vi-VN" sz="6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HỮU NGHỊ - HỢP TÁC</a:t>
            </a:r>
          </a:p>
        </p:txBody>
      </p:sp>
    </p:spTree>
    <p:extLst>
      <p:ext uri="{BB962C8B-B14F-4D97-AF65-F5344CB8AC3E}">
        <p14:creationId xmlns:p14="http://schemas.microsoft.com/office/powerpoint/2010/main" xmlns="" val="160065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24BB3E33-ADD5-44B6-A75B-79C56818417F}"/>
              </a:ext>
            </a:extLst>
          </p:cNvPr>
          <p:cNvSpPr/>
          <p:nvPr/>
        </p:nvSpPr>
        <p:spPr>
          <a:xfrm>
            <a:off x="579184" y="603277"/>
            <a:ext cx="895950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4.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Đặt câu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với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trong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những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thành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ngữ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dưới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đây :</a:t>
            </a:r>
            <a:b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</a:b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/>
            </a:r>
            <a:b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</a:br>
            <a:endParaRPr lang="vi-VN" sz="3200" b="0" i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xmlns="" id="{3FFE0EB5-C265-46BF-8FF7-B9A0288562B1}"/>
              </a:ext>
            </a:extLst>
          </p:cNvPr>
          <p:cNvSpPr/>
          <p:nvPr/>
        </p:nvSpPr>
        <p:spPr>
          <a:xfrm>
            <a:off x="915969" y="1286196"/>
            <a:ext cx="39645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a)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Bốn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biển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nhà</a:t>
            </a:r>
            <a:endParaRPr lang="vi-VN" sz="3200" b="1" i="0" dirty="0">
              <a:solidFill>
                <a:srgbClr val="002060"/>
              </a:solidFill>
              <a:effectLst/>
              <a:latin typeface="OpenSans"/>
            </a:endParaRPr>
          </a:p>
          <a:p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b)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Kề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vai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sát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cánh</a:t>
            </a:r>
            <a:endParaRPr lang="vi-VN" sz="3200" b="1" i="0" dirty="0">
              <a:solidFill>
                <a:srgbClr val="002060"/>
              </a:solidFill>
              <a:effectLst/>
              <a:latin typeface="OpenSans"/>
            </a:endParaRPr>
          </a:p>
          <a:p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c) Chung lưng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đấu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sức</a:t>
            </a:r>
            <a:endParaRPr lang="vi-VN" sz="3200" b="1" i="0" dirty="0">
              <a:solidFill>
                <a:srgbClr val="002060"/>
              </a:solidFill>
              <a:effectLst/>
              <a:latin typeface="OpenSans"/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2EEFB3EB-E4DC-4E51-9276-65BC27D1E39A}"/>
              </a:ext>
            </a:extLst>
          </p:cNvPr>
          <p:cNvSpPr/>
          <p:nvPr/>
        </p:nvSpPr>
        <p:spPr>
          <a:xfrm>
            <a:off x="334536" y="2855856"/>
            <a:ext cx="11713177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Giải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Thích</a:t>
            </a:r>
            <a:endParaRPr lang="vi-VN" sz="320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-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Bốn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biển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nhà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: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Người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ở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khắp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mọi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nơi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đoàn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kết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như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người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trong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cùng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gia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đình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thống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nhất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về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mối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.</a:t>
            </a:r>
          </a:p>
          <a:p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-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Kề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vai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sát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cánh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: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cùng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bên nhau,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cùng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chung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sức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làm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việc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gì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đó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góp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phần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vì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mục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đích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chung.</a:t>
            </a:r>
          </a:p>
          <a:p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- Chung lưng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đấu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sức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: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cùng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nhau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góp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công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góp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sức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vì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công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việc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chung.</a:t>
            </a:r>
          </a:p>
          <a:p>
            <a: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C9035A74-60A4-46B3-8DF7-A147A0B104E7}"/>
              </a:ext>
            </a:extLst>
          </p:cNvPr>
          <p:cNvSpPr/>
          <p:nvPr/>
        </p:nvSpPr>
        <p:spPr>
          <a:xfrm>
            <a:off x="429660" y="3034178"/>
            <a:ext cx="11522928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vi-VN" sz="3200" i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)  - Trong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trại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hè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năm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ấy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chúng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tôi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mỗi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đứa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một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nơi,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hội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tụ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về</a:t>
            </a:r>
            <a:r>
              <a:rPr lang="vi-VN" sz="3200" dirty="0">
                <a:solidFill>
                  <a:srgbClr val="002060"/>
                </a:solidFill>
              </a:rPr>
              <a:t> 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đây anh em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bốn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biển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môt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nhà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.</a:t>
            </a:r>
            <a:endParaRPr lang="vi-VN" sz="3200" b="0" i="0" dirty="0">
              <a:solidFill>
                <a:srgbClr val="002060"/>
              </a:solidFill>
              <a:effectLst/>
            </a:endParaRPr>
          </a:p>
          <a:p>
            <a:pPr algn="just"/>
            <a:r>
              <a:rPr lang="vi-VN" sz="3200" b="0" i="0" dirty="0">
                <a:solidFill>
                  <a:srgbClr val="002060"/>
                </a:solidFill>
                <a:effectLst/>
              </a:rPr>
              <a:t>b) -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Chúng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tôi luôn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kề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vai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sát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cánh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 bên nhau trong công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việc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</a:p>
          <a:p>
            <a:pPr algn="just"/>
            <a:r>
              <a:rPr lang="vi-VN" sz="3200" b="0" i="0" dirty="0">
                <a:solidFill>
                  <a:srgbClr val="002060"/>
                </a:solidFill>
                <a:effectLst/>
              </a:rPr>
              <a:t>c) -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Để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được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thành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quả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như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ngày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hôm nay,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toàn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thể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mọi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người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đã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phải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chung lưng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đấu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sức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với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nhau,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cùng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vượt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qua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khó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khăn,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thử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thách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</a:p>
          <a:p>
            <a:r>
              <a:rPr lang="vi-VN" sz="3200" b="0" i="0" dirty="0">
                <a:solidFill>
                  <a:srgbClr val="002060"/>
                </a:solidFill>
                <a:effectLst/>
              </a:rPr>
              <a:t/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1459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allAtOnce"/>
      <p:bldP spid="6" grpId="0"/>
      <p:bldP spid="6" grpId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0015FC5D-2AFA-46E6-863F-C601F81DEE24}"/>
              </a:ext>
            </a:extLst>
          </p:cNvPr>
          <p:cNvSpPr/>
          <p:nvPr/>
        </p:nvSpPr>
        <p:spPr>
          <a:xfrm>
            <a:off x="1292281" y="542633"/>
            <a:ext cx="393729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000" b="1" u="sng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KHỞI ĐỘNG</a:t>
            </a:r>
            <a:endParaRPr lang="vi-VN" sz="5000" b="1" u="sng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xmlns="" id="{6ADD4CCD-F12B-4CBD-8995-8BC4D9DE6F9C}"/>
              </a:ext>
            </a:extLst>
          </p:cNvPr>
          <p:cNvSpPr/>
          <p:nvPr/>
        </p:nvSpPr>
        <p:spPr>
          <a:xfrm>
            <a:off x="425858" y="1816630"/>
            <a:ext cx="81323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hiểu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thế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nào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là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từ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đồng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âm? Cho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ví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dụ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0709F21F-DBDF-438A-A95C-0220870D5638}"/>
              </a:ext>
            </a:extLst>
          </p:cNvPr>
          <p:cNvSpPr/>
          <p:nvPr/>
        </p:nvSpPr>
        <p:spPr>
          <a:xfrm>
            <a:off x="425858" y="2824781"/>
            <a:ext cx="950554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Từ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đồng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âm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là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những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từ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giống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nhau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về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âm nhưng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khác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hẳn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nhau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về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nghĩa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C2B50B56-64A6-4FEE-B631-D0F20DCDA53D}"/>
              </a:ext>
            </a:extLst>
          </p:cNvPr>
          <p:cNvSpPr/>
          <p:nvPr/>
        </p:nvSpPr>
        <p:spPr>
          <a:xfrm>
            <a:off x="501904" y="4745707"/>
            <a:ext cx="116900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vi-VN" sz="3200" dirty="0">
                <a:solidFill>
                  <a:srgbClr val="002060"/>
                </a:solidFill>
                <a:effectLst/>
              </a:rPr>
              <a:t>-Tôi ôm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cái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gối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chạy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vào</a:t>
            </a:r>
            <a:r>
              <a:rPr lang="vi-VN" sz="320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phòng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ngủ</a:t>
            </a:r>
            <a:r>
              <a:rPr lang="vi-VN" sz="3200" dirty="0">
                <a:solidFill>
                  <a:srgbClr val="002060"/>
                </a:solidFill>
                <a:effectLst/>
              </a:rPr>
              <a:t>.</a:t>
            </a:r>
          </a:p>
          <a:p>
            <a:pPr algn="l"/>
            <a:r>
              <a:rPr lang="vi-VN" sz="3200" dirty="0">
                <a:solidFill>
                  <a:srgbClr val="002060"/>
                </a:solidFill>
                <a:effectLst/>
              </a:rPr>
              <a:t>-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Gối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đầu</a:t>
            </a:r>
            <a:r>
              <a:rPr lang="vi-VN" sz="3200" dirty="0">
                <a:solidFill>
                  <a:srgbClr val="002060"/>
                </a:solidFill>
                <a:effectLst/>
              </a:rPr>
              <a:t> lên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thảm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cỏ</a:t>
            </a:r>
            <a:r>
              <a:rPr lang="vi-VN" sz="3200" dirty="0">
                <a:solidFill>
                  <a:srgbClr val="002060"/>
                </a:solidFill>
                <a:effectLst/>
              </a:rPr>
              <a:t> xanh ,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ngắm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nhìn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bầu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trời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cách</a:t>
            </a:r>
            <a:r>
              <a:rPr lang="vi-VN" sz="3200" dirty="0">
                <a:solidFill>
                  <a:srgbClr val="002060"/>
                </a:solidFill>
                <a:effectLst/>
              </a:rPr>
              <a:t> thư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giãn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mỗi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lúc</a:t>
            </a:r>
            <a:r>
              <a:rPr lang="vi-VN" sz="3200" dirty="0">
                <a:solidFill>
                  <a:srgbClr val="002060"/>
                </a:solidFill>
                <a:effectLst/>
              </a:rPr>
              <a:t> tôi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mệt</a:t>
            </a:r>
            <a:r>
              <a:rPr lang="vi-VN" sz="320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dirty="0" err="1">
                <a:solidFill>
                  <a:srgbClr val="002060"/>
                </a:solidFill>
                <a:effectLst/>
              </a:rPr>
              <a:t>mỏi</a:t>
            </a:r>
            <a:r>
              <a:rPr lang="vi-VN" sz="3200" dirty="0">
                <a:solidFill>
                  <a:srgbClr val="002060"/>
                </a:solidFill>
                <a:effectLst/>
              </a:rPr>
              <a:t> .</a:t>
            </a: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568493D5-1DAF-4EF9-B097-9936AA5CF83D}"/>
              </a:ext>
            </a:extLst>
          </p:cNvPr>
          <p:cNvSpPr/>
          <p:nvPr/>
        </p:nvSpPr>
        <p:spPr>
          <a:xfrm>
            <a:off x="501904" y="3901999"/>
            <a:ext cx="1992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Ví</a:t>
            </a:r>
            <a:r>
              <a:rPr lang="vi-VN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dụ</a:t>
            </a:r>
            <a:r>
              <a:rPr lang="vi-VN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512094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787F66C3-1ADC-4CA6-9F0C-EA12DE5D75BD}"/>
              </a:ext>
            </a:extLst>
          </p:cNvPr>
          <p:cNvSpPr/>
          <p:nvPr/>
        </p:nvSpPr>
        <p:spPr>
          <a:xfrm>
            <a:off x="520557" y="1452312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36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Xếp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những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từ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tiếng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600" b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6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cho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dưới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đây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thành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hai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nhóm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</a:t>
            </a:r>
            <a:r>
              <a:rPr lang="vi-VN" sz="3600" b="0" i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vi-VN" sz="3600" b="0" i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:</a:t>
            </a: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xmlns="" id="{C4AC272A-1A8A-4C79-BE94-E78AB8A1C06B}"/>
              </a:ext>
            </a:extLst>
          </p:cNvPr>
          <p:cNvSpPr/>
          <p:nvPr/>
        </p:nvSpPr>
        <p:spPr>
          <a:xfrm>
            <a:off x="520557" y="2860854"/>
            <a:ext cx="1174336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nghị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hiệu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chiến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tình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thân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ích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hảo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bằn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bạn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dụng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3DA39AA8-12BF-4ABD-ACAC-025507C5C75B}"/>
              </a:ext>
            </a:extLst>
          </p:cNvPr>
          <p:cNvSpPr/>
          <p:nvPr/>
        </p:nvSpPr>
        <p:spPr>
          <a:xfrm>
            <a:off x="831197" y="4254017"/>
            <a:ext cx="53719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514350" indent="-514350" algn="ctr">
              <a:buAutoNum type="alphaLcParenR"/>
            </a:pP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nghĩa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là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“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bạn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bè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”.</a:t>
            </a: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09DBAB63-99C0-4A95-8518-53FFE183F636}"/>
              </a:ext>
            </a:extLst>
          </p:cNvPr>
          <p:cNvSpPr/>
          <p:nvPr/>
        </p:nvSpPr>
        <p:spPr>
          <a:xfrm>
            <a:off x="831197" y="5282878"/>
            <a:ext cx="46249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b)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nghĩa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là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“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”. 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BEBD35E4-F2FD-4670-BD35-99B813D8F05D}"/>
              </a:ext>
            </a:extLst>
          </p:cNvPr>
          <p:cNvSpPr/>
          <p:nvPr/>
        </p:nvSpPr>
        <p:spPr>
          <a:xfrm>
            <a:off x="6733683" y="4254018"/>
            <a:ext cx="24849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nghị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Hình chữ nhật 10">
            <a:extLst>
              <a:ext uri="{FF2B5EF4-FFF2-40B4-BE49-F238E27FC236}">
                <a16:creationId xmlns:a16="http://schemas.microsoft.com/office/drawing/2014/main" xmlns="" id="{B8542F3A-7819-422D-87E8-A079EB782D1F}"/>
              </a:ext>
            </a:extLst>
          </p:cNvPr>
          <p:cNvSpPr/>
          <p:nvPr/>
        </p:nvSpPr>
        <p:spPr>
          <a:xfrm>
            <a:off x="6733683" y="5282877"/>
            <a:ext cx="225734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32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32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ích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Hình chữ nhật 11">
            <a:extLst>
              <a:ext uri="{FF2B5EF4-FFF2-40B4-BE49-F238E27FC236}">
                <a16:creationId xmlns:a16="http://schemas.microsoft.com/office/drawing/2014/main" xmlns="" id="{91864793-D847-48B0-B526-18281CF218E6}"/>
              </a:ext>
            </a:extLst>
          </p:cNvPr>
          <p:cNvSpPr/>
          <p:nvPr/>
        </p:nvSpPr>
        <p:spPr>
          <a:xfrm>
            <a:off x="2958611" y="394098"/>
            <a:ext cx="603242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Luyện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từ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câu</a:t>
            </a:r>
          </a:p>
          <a:p>
            <a:pPr algn="ctr"/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Mở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rộng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vốn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từ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nghị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Hợp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tác</a:t>
            </a:r>
            <a:endParaRPr lang="vi-VN" sz="28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707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67330BB-6DF3-40E5-AC4C-92755053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162" y="292377"/>
            <a:ext cx="10515600" cy="1325563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  <a:latin typeface="+mn-lt"/>
              </a:rPr>
              <a:t>GIẢI NGHĨA TỪ</a:t>
            </a:r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AA7A1901-97FB-45F2-98E3-26E28967612C}"/>
              </a:ext>
            </a:extLst>
          </p:cNvPr>
          <p:cNvSpPr/>
          <p:nvPr/>
        </p:nvSpPr>
        <p:spPr>
          <a:xfrm>
            <a:off x="566791" y="1408837"/>
            <a:ext cx="11625209" cy="50013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290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nghị</a:t>
            </a:r>
            <a:r>
              <a:rPr lang="vi-VN" sz="2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tình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bè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bạn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thân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thiết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hiệu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hiệu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lực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hiệu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quả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tác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dụng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Chiến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Bạn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chiến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đấu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tình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Đẹp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khiến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người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ta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quyến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luyến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Thân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Bạn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bè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thân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thuộc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ích</a:t>
            </a:r>
            <a:r>
              <a:rPr lang="vi-VN" sz="2900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vi-VN" sz="2900" b="1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có</a:t>
            </a:r>
            <a:r>
              <a:rPr lang="vi-VN" sz="2900" b="1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vi-VN" sz="2900" b="1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ích</a:t>
            </a:r>
            <a:r>
              <a:rPr lang="vi-VN" sz="2900" b="1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vi-VN" sz="2900" b="1" cap="none" spc="0" dirty="0" err="1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lợi</a:t>
            </a:r>
            <a:r>
              <a:rPr lang="vi-VN" sz="2900" b="1" cap="none" spc="0" dirty="0">
                <a:ln w="0"/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vi-VN" sz="29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Hữu</a:t>
            </a:r>
            <a:r>
              <a:rPr lang="vi-VN" sz="2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vi-VN" sz="29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hảo</a:t>
            </a:r>
            <a:r>
              <a:rPr lang="vi-VN" sz="2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chỉ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quan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hệ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tốt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giữa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song phương (2 bên)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hoặc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cũng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là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nhiều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bên.</a:t>
            </a:r>
          </a:p>
          <a:p>
            <a:r>
              <a:rPr lang="vi-VN" sz="29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Bằng</a:t>
            </a:r>
            <a:r>
              <a:rPr lang="vi-VN" sz="2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vi-VN" sz="29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hữu</a:t>
            </a:r>
            <a:r>
              <a:rPr lang="vi-VN" sz="2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: </a:t>
            </a:r>
            <a:r>
              <a:rPr lang="vi-VN" sz="2900" b="1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bạn</a:t>
            </a:r>
            <a:r>
              <a:rPr lang="vi-VN" sz="29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vi-VN" sz="2900" b="1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bè</a:t>
            </a:r>
            <a:endParaRPr lang="vi-VN" sz="29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  <a:p>
            <a:r>
              <a:rPr lang="vi-VN" sz="290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Bạn</a:t>
            </a:r>
            <a:r>
              <a:rPr lang="vi-VN" sz="2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vi-VN" sz="290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hữu</a:t>
            </a:r>
            <a:r>
              <a:rPr lang="vi-VN" sz="290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: </a:t>
            </a:r>
            <a:r>
              <a:rPr lang="vi-VN" sz="2900" b="1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bạn</a:t>
            </a:r>
            <a:r>
              <a:rPr lang="vi-VN" sz="29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.</a:t>
            </a:r>
          </a:p>
          <a:p>
            <a:r>
              <a:rPr lang="vi-VN" sz="29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Hữu</a:t>
            </a:r>
            <a:r>
              <a:rPr lang="vi-VN" sz="2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vi-VN" sz="29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dụng</a:t>
            </a:r>
            <a:r>
              <a:rPr lang="vi-VN" sz="29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vi-VN" sz="29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: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hiệu</a:t>
            </a:r>
            <a:r>
              <a:rPr lang="vi-VN" sz="29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29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quả</a:t>
            </a:r>
            <a:r>
              <a:rPr lang="vi-VN" sz="29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29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5185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D930B52F-FFD4-4BFB-B8BD-1F89012EFC80}"/>
              </a:ext>
            </a:extLst>
          </p:cNvPr>
          <p:cNvSpPr/>
          <p:nvPr/>
        </p:nvSpPr>
        <p:spPr>
          <a:xfrm>
            <a:off x="361357" y="2634612"/>
            <a:ext cx="1146928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vi-VN" sz="3200" b="0" i="0" dirty="0">
                <a:solidFill>
                  <a:srgbClr val="002060"/>
                </a:solidFill>
                <a:effectLst/>
              </a:rPr>
              <a:t>a)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nghĩa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"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bạn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bè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" 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: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nghị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chiến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thân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bằng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bạn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hảo</a:t>
            </a:r>
            <a:endParaRPr lang="vi-VN" sz="3200" b="0" i="0" dirty="0">
              <a:solidFill>
                <a:srgbClr val="002060"/>
              </a:solidFill>
              <a:effectLst/>
            </a:endParaRPr>
          </a:p>
          <a:p>
            <a:pPr algn="just"/>
            <a:endParaRPr lang="vi-VN" sz="3200" b="0" i="0" dirty="0">
              <a:solidFill>
                <a:srgbClr val="000000"/>
              </a:solidFill>
              <a:effectLst/>
            </a:endParaRPr>
          </a:p>
          <a:p>
            <a: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xmlns="" id="{125FD049-AB50-43F0-93F3-B5F1CE9009DE}"/>
              </a:ext>
            </a:extLst>
          </p:cNvPr>
          <p:cNvSpPr/>
          <p:nvPr/>
        </p:nvSpPr>
        <p:spPr>
          <a:xfrm>
            <a:off x="602849" y="684539"/>
            <a:ext cx="1197956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0" i="0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Xếp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những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từ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có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tiếng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vi-VN" sz="3600" b="1" i="0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hữu</a:t>
            </a:r>
            <a:r>
              <a:rPr kumimoji="0" lang="vi-VN" sz="3600" b="0" i="0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dưới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đây thanh hai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nhóm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 </a:t>
            </a:r>
            <a:r>
              <a:rPr kumimoji="0" lang="vi-VN" sz="3600" b="0" i="1" u="none" strike="noStrike" kern="1200" cap="none" spc="0" normalizeH="0" baseline="0" noProof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và</a:t>
            </a:r>
            <a:r>
              <a:rPr kumimoji="0" lang="vi-VN" sz="3600" b="0" i="1" u="none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b :</a:t>
            </a: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35FC3501-3AD6-4D9D-B40F-4B38DEE9B4BC}"/>
              </a:ext>
            </a:extLst>
          </p:cNvPr>
          <p:cNvSpPr/>
          <p:nvPr/>
        </p:nvSpPr>
        <p:spPr>
          <a:xfrm>
            <a:off x="212431" y="4404327"/>
            <a:ext cx="1197956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3200" b="0" i="0" dirty="0">
                <a:solidFill>
                  <a:srgbClr val="002060"/>
                </a:solidFill>
                <a:effectLst/>
              </a:rPr>
              <a:t>b)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nghĩa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"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"</a:t>
            </a:r>
            <a:r>
              <a:rPr lang="vi-VN" sz="3200" i="0" dirty="0">
                <a:solidFill>
                  <a:srgbClr val="002060"/>
                </a:solidFill>
                <a:effectLst/>
              </a:rPr>
              <a:t>: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ích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hiệu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tình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hữu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dụng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r>
              <a:rPr lang="vi-VN" sz="3200" b="0" i="0" dirty="0">
                <a:solidFill>
                  <a:srgbClr val="002060"/>
                </a:solidFill>
                <a:effectLst/>
              </a:rPr>
              <a:t/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3801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5556300C-C196-4C97-BCDF-B8C921AE51D4}"/>
              </a:ext>
            </a:extLst>
          </p:cNvPr>
          <p:cNvSpPr/>
          <p:nvPr/>
        </p:nvSpPr>
        <p:spPr>
          <a:xfrm>
            <a:off x="2894857" y="378247"/>
            <a:ext cx="603242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Luyện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từ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vi-VN" sz="2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câu</a:t>
            </a:r>
          </a:p>
          <a:p>
            <a:pPr algn="ctr"/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Mở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rộng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vốn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từ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Hữu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nghị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Hợp</a:t>
            </a:r>
            <a:r>
              <a:rPr lang="vi-VN" sz="2800" b="0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vi-VN" sz="2800" b="0" cap="none" spc="0" dirty="0" err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tác</a:t>
            </a:r>
            <a:endParaRPr lang="vi-VN" sz="28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xmlns="" id="{2A13FC20-528B-49D6-8C7A-90542E8E6041}"/>
              </a:ext>
            </a:extLst>
          </p:cNvPr>
          <p:cNvSpPr/>
          <p:nvPr/>
        </p:nvSpPr>
        <p:spPr>
          <a:xfrm>
            <a:off x="4661953" y="3020602"/>
            <a:ext cx="279708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0BBB6F5F-BC34-45E0-A45C-A5EBD3632AFD}"/>
              </a:ext>
            </a:extLst>
          </p:cNvPr>
          <p:cNvSpPr txBox="1"/>
          <p:nvPr/>
        </p:nvSpPr>
        <p:spPr>
          <a:xfrm>
            <a:off x="644702" y="1332354"/>
            <a:ext cx="1129386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vi-VN" b="0" i="0" dirty="0">
              <a:solidFill>
                <a:srgbClr val="000000"/>
              </a:solidFill>
              <a:effectLst/>
              <a:latin typeface="OpenSans"/>
            </a:endParaRPr>
          </a:p>
          <a:p>
            <a:pPr algn="just"/>
            <a:r>
              <a:rPr lang="vi-VN" sz="3200" i="0" dirty="0">
                <a:solidFill>
                  <a:srgbClr val="002060"/>
                </a:solidFill>
                <a:effectLst/>
              </a:rPr>
              <a:t>2.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Xếp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các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từ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tiếng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cho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dưới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đây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thành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hai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nhóm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a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và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b :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tình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tác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phù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thời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lệ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nhất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pháp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lực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lí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thích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</a:rPr>
              <a:t>.</a:t>
            </a:r>
          </a:p>
          <a:p>
            <a:r>
              <a:rPr lang="vi-VN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b="0" i="0" dirty="0">
                <a:solidFill>
                  <a:srgbClr val="000000"/>
                </a:solidFill>
                <a:effectLst/>
                <a:latin typeface="OpenSans"/>
              </a:rPr>
            </a:br>
            <a:r>
              <a:rPr lang="vi-VN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dirty="0"/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3766DCA2-27AD-442C-A212-604E6B353A56}"/>
              </a:ext>
            </a:extLst>
          </p:cNvPr>
          <p:cNvSpPr/>
          <p:nvPr/>
        </p:nvSpPr>
        <p:spPr>
          <a:xfrm>
            <a:off x="790114" y="3517624"/>
            <a:ext cx="81371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vi-VN" sz="3200" b="0" i="0" dirty="0">
                <a:solidFill>
                  <a:srgbClr val="002060"/>
                </a:solidFill>
                <a:effectLst/>
              </a:rPr>
              <a:t>a)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nghĩa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"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gộp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lại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" (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thành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lớn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hơn)</a:t>
            </a:r>
          </a:p>
        </p:txBody>
      </p:sp>
      <p:sp>
        <p:nvSpPr>
          <p:cNvPr id="9" name="Hình chữ nhật 8">
            <a:extLst>
              <a:ext uri="{FF2B5EF4-FFF2-40B4-BE49-F238E27FC236}">
                <a16:creationId xmlns:a16="http://schemas.microsoft.com/office/drawing/2014/main" xmlns="" id="{62CCF16E-FB70-4C08-93AF-9398E15FC56F}"/>
              </a:ext>
            </a:extLst>
          </p:cNvPr>
          <p:cNvSpPr/>
          <p:nvPr/>
        </p:nvSpPr>
        <p:spPr>
          <a:xfrm>
            <a:off x="790114" y="4924317"/>
            <a:ext cx="1045510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0" i="0" dirty="0">
                <a:solidFill>
                  <a:srgbClr val="002060"/>
                </a:solidFill>
                <a:effectLst/>
              </a:rPr>
              <a:t>b)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nghĩa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"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đúng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với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yêu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cầu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đòi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hỏi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,....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nào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đó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r>
              <a:rPr lang="vi-VN" sz="3200" b="0" i="0" dirty="0">
                <a:solidFill>
                  <a:srgbClr val="002060"/>
                </a:solidFill>
                <a:effectLst/>
              </a:rPr>
              <a:t/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xmlns="" id="{C8BEE154-7E68-47E0-86D9-77DA778569B3}"/>
              </a:ext>
            </a:extLst>
          </p:cNvPr>
          <p:cNvSpPr/>
          <p:nvPr/>
        </p:nvSpPr>
        <p:spPr>
          <a:xfrm>
            <a:off x="1445694" y="4240770"/>
            <a:ext cx="22525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i="0" dirty="0">
                <a:solidFill>
                  <a:srgbClr val="FF0000"/>
                </a:solidFill>
                <a:effectLst/>
              </a:rPr>
              <a:t>M</a:t>
            </a:r>
            <a:r>
              <a:rPr lang="vi-VN" sz="3200" b="0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: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tác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Hình chữ nhật 10">
            <a:extLst>
              <a:ext uri="{FF2B5EF4-FFF2-40B4-BE49-F238E27FC236}">
                <a16:creationId xmlns:a16="http://schemas.microsoft.com/office/drawing/2014/main" xmlns="" id="{790D815E-527E-4980-A15A-948D54F106F2}"/>
              </a:ext>
            </a:extLst>
          </p:cNvPr>
          <p:cNvSpPr/>
          <p:nvPr/>
        </p:nvSpPr>
        <p:spPr>
          <a:xfrm>
            <a:off x="1445694" y="5678944"/>
            <a:ext cx="25907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1" i="0" dirty="0">
                <a:solidFill>
                  <a:srgbClr val="FF0000"/>
                </a:solidFill>
                <a:effectLst/>
                <a:latin typeface="OpenSans"/>
              </a:rPr>
              <a:t>M 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: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thích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86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5E63B0AD-9461-40F3-89FD-C58639F78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0956"/>
            <a:ext cx="10515600" cy="1325563"/>
          </a:xfrm>
        </p:spPr>
        <p:txBody>
          <a:bodyPr/>
          <a:lstStyle/>
          <a:p>
            <a:r>
              <a:rPr lang="vi-VN" dirty="0">
                <a:solidFill>
                  <a:srgbClr val="FF0000"/>
                </a:solidFill>
              </a:rPr>
              <a:t>GIẢI NGHĨA TỪ</a:t>
            </a:r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DDC975AD-4C68-4ABB-B224-8B6CAB192CD9}"/>
              </a:ext>
            </a:extLst>
          </p:cNvPr>
          <p:cNvSpPr/>
          <p:nvPr/>
        </p:nvSpPr>
        <p:spPr>
          <a:xfrm>
            <a:off x="533400" y="1474517"/>
            <a:ext cx="11647740" cy="60016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Tình</a:t>
            </a:r>
            <a:r>
              <a:rPr lang="vi-VN" sz="3200" dirty="0">
                <a:solidFill>
                  <a:srgbClr val="002060"/>
                </a:solidFill>
                <a:latin typeface="OpenSans"/>
              </a:rPr>
              <a:t> 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Thỏa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Đáng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Cả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Về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Mặt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Tình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Cảm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Mặt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Lý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Lẽ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3200" b="0" i="0" dirty="0">
              <a:solidFill>
                <a:srgbClr val="002060"/>
              </a:solidFill>
              <a:effectLst/>
              <a:latin typeface="OpenSans"/>
            </a:endParaRP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Tác</a:t>
            </a:r>
            <a:r>
              <a:rPr lang="vi-VN" sz="3200" dirty="0">
                <a:solidFill>
                  <a:srgbClr val="002060"/>
                </a:solidFill>
                <a:latin typeface="OpenSans"/>
              </a:rPr>
              <a:t> 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Các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Ngóm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Hoặc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Hành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Động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Cùng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Nhau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Vì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Lợi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Ích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Chung.</a:t>
            </a: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Phù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Khớp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Nhau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3200" b="0" i="0" dirty="0">
              <a:solidFill>
                <a:srgbClr val="002060"/>
              </a:solidFill>
              <a:effectLst/>
              <a:latin typeface="OpenSans"/>
            </a:endParaRP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Thời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Lúc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Thích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Ứng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Thời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Buổi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3200" b="0" i="0" dirty="0">
              <a:solidFill>
                <a:srgbClr val="002060"/>
              </a:solidFill>
              <a:effectLst/>
              <a:latin typeface="OpenSans"/>
            </a:endParaRP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Lệ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Thức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Đã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Quy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Định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3200" b="0" i="0" dirty="0">
              <a:solidFill>
                <a:srgbClr val="002060"/>
              </a:solidFill>
              <a:effectLst/>
              <a:latin typeface="OpenSans"/>
            </a:endParaRP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Nhất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Chung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Làm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.</a:t>
            </a: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Pháp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Pháp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Luật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Không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Trái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Pháp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Luật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3200" b="1" dirty="0">
              <a:solidFill>
                <a:srgbClr val="002060"/>
              </a:solidFill>
              <a:latin typeface="OpenSans"/>
            </a:endParaRP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Lực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Cùng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Góp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Sức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Vào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Làm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Việc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Gì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vi-VN" sz="3200" dirty="0">
              <a:solidFill>
                <a:srgbClr val="002060"/>
              </a:solidFill>
              <a:latin typeface="OpenSans"/>
            </a:endParaRP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Lí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Lẽ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Phải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Thích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  <a:latin typeface="OpenSans"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 :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Yêu </a:t>
            </a:r>
            <a:r>
              <a:rPr lang="vi-VN" sz="3200" b="1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Cầu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/>
            </a:r>
            <a:b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</a:br>
            <a: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0277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D7481A8-2FBC-4057-A877-D1818DEB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44" y="686472"/>
            <a:ext cx="10515600" cy="1325563"/>
          </a:xfrm>
        </p:spPr>
        <p:txBody>
          <a:bodyPr>
            <a:noAutofit/>
          </a:bodyPr>
          <a:lstStyle/>
          <a:p>
            <a:r>
              <a:rPr lang="vi-VN" sz="3200" i="0" dirty="0">
                <a:solidFill>
                  <a:srgbClr val="002060"/>
                </a:solidFill>
                <a:effectLst/>
                <a:latin typeface="+mn-lt"/>
              </a:rPr>
              <a:t>2.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Xếp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các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từ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có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tiếng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cho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dưới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đây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thành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hai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nhóm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a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và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b :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tình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tác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phù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thời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lệ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nhất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pháp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lực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lí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,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thích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 </a:t>
            </a:r>
            <a:r>
              <a:rPr lang="vi-VN" sz="3200" i="1" dirty="0" err="1">
                <a:solidFill>
                  <a:srgbClr val="002060"/>
                </a:solidFill>
                <a:effectLst/>
                <a:latin typeface="+mn-lt"/>
              </a:rPr>
              <a:t>hợp</a:t>
            </a:r>
            <a: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  <a:t>.</a:t>
            </a:r>
            <a:br>
              <a:rPr lang="vi-VN" sz="3200" i="1" dirty="0">
                <a:solidFill>
                  <a:srgbClr val="002060"/>
                </a:solidFill>
                <a:effectLst/>
                <a:latin typeface="+mn-lt"/>
              </a:rPr>
            </a:br>
            <a:endParaRPr lang="vi-VN" sz="3200" dirty="0">
              <a:latin typeface="+mn-lt"/>
            </a:endParaRPr>
          </a:p>
        </p:txBody>
      </p:sp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xmlns="" id="{6B4E3A5F-8E27-45B6-BEFE-F9BFDD730E0E}"/>
              </a:ext>
            </a:extLst>
          </p:cNvPr>
          <p:cNvSpPr/>
          <p:nvPr/>
        </p:nvSpPr>
        <p:spPr>
          <a:xfrm>
            <a:off x="308517" y="2546928"/>
            <a:ext cx="1157496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a)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1" i="0" dirty="0">
                <a:solidFill>
                  <a:srgbClr val="002060"/>
                </a:solidFill>
                <a:effectLst/>
                <a:latin typeface="OpenSans"/>
              </a:rPr>
              <a:t>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nghĩa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“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gộp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lại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” (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thành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lớn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hơn)</a:t>
            </a:r>
            <a:r>
              <a:rPr lang="vi-VN" sz="3200" i="0" dirty="0">
                <a:solidFill>
                  <a:srgbClr val="002060"/>
                </a:solidFill>
                <a:effectLst/>
              </a:rPr>
              <a:t>: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tác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nhất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lực</a:t>
            </a:r>
            <a:endParaRPr lang="vi-VN" sz="3200" b="0" i="0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Hình chữ nhật 4">
            <a:extLst>
              <a:ext uri="{FF2B5EF4-FFF2-40B4-BE49-F238E27FC236}">
                <a16:creationId xmlns:a16="http://schemas.microsoft.com/office/drawing/2014/main" xmlns="" id="{1DDBF31D-40B1-4A86-A34E-0C614D3376D4}"/>
              </a:ext>
            </a:extLst>
          </p:cNvPr>
          <p:cNvSpPr/>
          <p:nvPr/>
        </p:nvSpPr>
        <p:spPr>
          <a:xfrm>
            <a:off x="0" y="4159039"/>
            <a:ext cx="12036564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3200" b="0" i="0" dirty="0">
                <a:solidFill>
                  <a:srgbClr val="002060"/>
                </a:solidFill>
                <a:effectLst/>
              </a:rPr>
              <a:t>b)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có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nghĩa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“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đúng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với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yêu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cầu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đòi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hỏi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, ....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nào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002060"/>
                </a:solidFill>
                <a:effectLst/>
              </a:rPr>
              <a:t>đó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”</a:t>
            </a:r>
            <a:r>
              <a:rPr lang="vi-VN" sz="3200" i="0" dirty="0">
                <a:solidFill>
                  <a:srgbClr val="002060"/>
                </a:solidFill>
                <a:effectLst/>
              </a:rPr>
              <a:t>:</a:t>
            </a:r>
            <a:r>
              <a:rPr lang="vi-VN" sz="3200" b="1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thích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tình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phù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thời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lệ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lí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pháp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r>
              <a:rPr lang="vi-VN" sz="3200" b="0" i="0" dirty="0">
                <a:solidFill>
                  <a:srgbClr val="002060"/>
                </a:solidFill>
                <a:effectLst/>
              </a:rPr>
              <a:t/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0554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9DADA3E9-A853-41FD-92E9-CD34AD3AE9D8}"/>
              </a:ext>
            </a:extLst>
          </p:cNvPr>
          <p:cNvSpPr/>
          <p:nvPr/>
        </p:nvSpPr>
        <p:spPr>
          <a:xfrm>
            <a:off x="168736" y="469462"/>
            <a:ext cx="118545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0" i="0" dirty="0">
                <a:solidFill>
                  <a:srgbClr val="002060"/>
                </a:solidFill>
                <a:effectLst/>
                <a:latin typeface="OpenSans"/>
              </a:rPr>
              <a:t>3.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Đặt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câu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với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từ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ở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bài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tập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1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và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câu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với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một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từ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ở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bài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</a:t>
            </a:r>
            <a:r>
              <a:rPr lang="vi-VN" sz="3200" b="0" i="1" dirty="0" err="1">
                <a:solidFill>
                  <a:srgbClr val="002060"/>
                </a:solidFill>
                <a:effectLst/>
                <a:latin typeface="OpenSans"/>
              </a:rPr>
              <a:t>tập</a:t>
            </a: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> 2</a:t>
            </a:r>
            <a:b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</a:br>
            <a: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  <a:t/>
            </a:r>
            <a:br>
              <a:rPr lang="vi-VN" sz="3200" b="0" i="1" dirty="0">
                <a:solidFill>
                  <a:srgbClr val="002060"/>
                </a:solidFill>
                <a:effectLst/>
                <a:latin typeface="OpenSans"/>
              </a:rPr>
            </a:br>
            <a:endParaRPr lang="vi-VN" sz="3200" b="0" i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3B248418-D89C-4706-BE98-1D1815AB5CE9}"/>
              </a:ext>
            </a:extLst>
          </p:cNvPr>
          <p:cNvSpPr/>
          <p:nvPr/>
        </p:nvSpPr>
        <p:spPr>
          <a:xfrm>
            <a:off x="718501" y="1618038"/>
            <a:ext cx="1093452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vi-VN" sz="3200" b="0" i="0" dirty="0">
                <a:solidFill>
                  <a:srgbClr val="002060"/>
                </a:solidFill>
                <a:effectLst/>
              </a:rPr>
              <a:t>-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Nước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Việt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Nam ta luôn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giữ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mối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quan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hệ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hòa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bình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,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tác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và</a:t>
            </a:r>
            <a:r>
              <a:rPr lang="vi-VN" sz="3200" b="0" i="0" dirty="0">
                <a:solidFill>
                  <a:srgbClr val="000000"/>
                </a:solidFill>
                <a:effectLst/>
              </a:rPr>
              <a:t> </a:t>
            </a:r>
            <a:r>
              <a:rPr lang="vi-VN" sz="3200" b="1" i="0" dirty="0" err="1">
                <a:solidFill>
                  <a:srgbClr val="C00000"/>
                </a:solidFill>
                <a:effectLst/>
              </a:rPr>
              <a:t>hữu</a:t>
            </a:r>
            <a:r>
              <a:rPr lang="vi-VN" sz="3200" b="1" i="0" dirty="0">
                <a:solidFill>
                  <a:srgbClr val="C0000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C00000"/>
                </a:solidFill>
                <a:effectLst/>
              </a:rPr>
              <a:t>nghị</a:t>
            </a:r>
            <a:r>
              <a:rPr lang="vi-VN" sz="3200" b="1" i="0" dirty="0">
                <a:solidFill>
                  <a:srgbClr val="C00000"/>
                </a:solidFill>
                <a:effectLst/>
              </a:rPr>
              <a:t>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với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các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nước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láng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giềng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</a:p>
          <a:p>
            <a:r>
              <a:rPr lang="vi-VN" sz="3200" dirty="0">
                <a:solidFill>
                  <a:srgbClr val="002060"/>
                </a:solidFill>
              </a:rPr>
              <a:t>-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Ba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của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bạn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Tâm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là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1" i="0" dirty="0" err="1">
                <a:solidFill>
                  <a:srgbClr val="C00000"/>
                </a:solidFill>
                <a:effectLst/>
              </a:rPr>
              <a:t>chiến</a:t>
            </a:r>
            <a:r>
              <a:rPr lang="vi-VN" sz="3200" b="1" i="0" dirty="0">
                <a:solidFill>
                  <a:srgbClr val="C0000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C00000"/>
                </a:solidFill>
                <a:effectLst/>
              </a:rPr>
              <a:t>hữu</a:t>
            </a:r>
            <a:r>
              <a:rPr lang="vi-VN" sz="3200" b="1" i="0" dirty="0">
                <a:solidFill>
                  <a:srgbClr val="C00000"/>
                </a:solidFill>
                <a:effectLst/>
              </a:rPr>
              <a:t>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của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ba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bạn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Lan.</a:t>
            </a:r>
          </a:p>
          <a:p>
            <a: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  <a:t/>
            </a:r>
            <a:br>
              <a:rPr lang="vi-VN" sz="3200" b="0" i="0" dirty="0">
                <a:solidFill>
                  <a:srgbClr val="000000"/>
                </a:solidFill>
                <a:effectLst/>
                <a:latin typeface="OpenSans"/>
              </a:rPr>
            </a:br>
            <a:endParaRPr lang="vi-VN" sz="32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xmlns="" id="{8CF2D776-AC4B-49C3-861F-B4DC4A3501C5}"/>
              </a:ext>
            </a:extLst>
          </p:cNvPr>
          <p:cNvSpPr txBox="1"/>
          <p:nvPr/>
        </p:nvSpPr>
        <p:spPr>
          <a:xfrm>
            <a:off x="718500" y="3689943"/>
            <a:ext cx="1075499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0" i="0" dirty="0">
                <a:solidFill>
                  <a:srgbClr val="002060"/>
                </a:solidFill>
                <a:effectLst/>
              </a:rPr>
              <a:t>- Trong công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việc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cần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phải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 </a:t>
            </a:r>
            <a:r>
              <a:rPr lang="vi-VN" sz="3200" b="1" i="0" dirty="0" err="1">
                <a:solidFill>
                  <a:srgbClr val="FF0000"/>
                </a:solidFill>
                <a:effectLst/>
              </a:rPr>
              <a:t>hợp</a:t>
            </a:r>
            <a:r>
              <a:rPr lang="vi-VN" sz="3200" b="1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FF0000"/>
                </a:solidFill>
                <a:effectLst/>
              </a:rPr>
              <a:t>tác</a:t>
            </a:r>
            <a:r>
              <a:rPr lang="vi-VN" sz="3200" b="1" i="0" dirty="0">
                <a:solidFill>
                  <a:srgbClr val="FF0000"/>
                </a:solidFill>
                <a:effectLst/>
              </a:rPr>
              <a:t>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với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nhau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để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đạt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kết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quả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tốt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nhất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</a:p>
          <a:p>
            <a:r>
              <a:rPr lang="vi-VN" sz="3200" dirty="0">
                <a:solidFill>
                  <a:srgbClr val="002060"/>
                </a:solidFill>
              </a:rPr>
              <a:t>-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Cả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lớp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hợp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ý, </a:t>
            </a:r>
            <a:r>
              <a:rPr lang="vi-VN" sz="3200" b="1" i="0" dirty="0" err="1">
                <a:solidFill>
                  <a:srgbClr val="FF0000"/>
                </a:solidFill>
                <a:effectLst/>
              </a:rPr>
              <a:t>hợp</a:t>
            </a:r>
            <a:r>
              <a:rPr lang="vi-VN" sz="3200" b="1" i="0" dirty="0">
                <a:solidFill>
                  <a:srgbClr val="FF0000"/>
                </a:solidFill>
                <a:effectLst/>
              </a:rPr>
              <a:t> </a:t>
            </a:r>
            <a:r>
              <a:rPr lang="vi-VN" sz="3200" b="1" i="0" dirty="0" err="1">
                <a:solidFill>
                  <a:srgbClr val="FF0000"/>
                </a:solidFill>
                <a:effectLst/>
              </a:rPr>
              <a:t>lưc</a:t>
            </a:r>
            <a:r>
              <a:rPr lang="vi-VN" sz="3200" b="1" i="0" dirty="0">
                <a:solidFill>
                  <a:srgbClr val="FF0000"/>
                </a:solidFill>
                <a:effectLst/>
              </a:rPr>
              <a:t> 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với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nhau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để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cho ra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tờ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báo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 </a:t>
            </a:r>
            <a:r>
              <a:rPr lang="vi-VN" sz="3200" b="0" i="0" dirty="0" err="1">
                <a:solidFill>
                  <a:srgbClr val="002060"/>
                </a:solidFill>
                <a:effectLst/>
              </a:rPr>
              <a:t>tường</a:t>
            </a:r>
            <a:r>
              <a:rPr lang="vi-VN" sz="3200" b="0" i="0" dirty="0">
                <a:solidFill>
                  <a:srgbClr val="002060"/>
                </a:solidFill>
                <a:effectLst/>
              </a:rPr>
              <a:t>.</a:t>
            </a:r>
            <a:br>
              <a:rPr lang="vi-VN" sz="3200" b="0" i="0" dirty="0">
                <a:solidFill>
                  <a:srgbClr val="002060"/>
                </a:solidFill>
                <a:effectLst/>
              </a:rPr>
            </a:br>
            <a:r>
              <a:rPr lang="vi-VN" sz="3200" b="0" i="0" dirty="0">
                <a:solidFill>
                  <a:srgbClr val="000000"/>
                </a:solidFill>
                <a:effectLst/>
              </a:rPr>
              <a:t/>
            </a:r>
            <a:br>
              <a:rPr lang="vi-VN" sz="3200" b="0" i="0" dirty="0">
                <a:solidFill>
                  <a:srgbClr val="000000"/>
                </a:solidFill>
                <a:effectLst/>
              </a:rPr>
            </a:b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xmlns="" val="23441676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675</Words>
  <Application>Microsoft Office PowerPoint</Application>
  <PresentationFormat>Custom</PresentationFormat>
  <Paragraphs>75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Chủ đề Office</vt:lpstr>
      <vt:lpstr>Slide 1</vt:lpstr>
      <vt:lpstr>Slide 2</vt:lpstr>
      <vt:lpstr>Slide 3</vt:lpstr>
      <vt:lpstr>GIẢI NGHĨA TỪ</vt:lpstr>
      <vt:lpstr>Slide 5</vt:lpstr>
      <vt:lpstr>Slide 6</vt:lpstr>
      <vt:lpstr>GIẢI NGHĨA TỪ</vt:lpstr>
      <vt:lpstr>2. Xếp các từ có tiếng hợp cho dưới đây thành hai nhóm a và b : hợp tình, hợp tác, phù hợp, hợp thời, hợp lệ, hợp nhất, hợp pháp, hợp lực, hợp lí, thích hợp.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Tam Đại Team</dc:creator>
  <cp:lastModifiedBy>Admin</cp:lastModifiedBy>
  <cp:revision>2</cp:revision>
  <dcterms:created xsi:type="dcterms:W3CDTF">2022-10-06T06:30:36Z</dcterms:created>
  <dcterms:modified xsi:type="dcterms:W3CDTF">2022-10-08T13:57:10Z</dcterms:modified>
</cp:coreProperties>
</file>