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57" r:id="rId3"/>
    <p:sldId id="276" r:id="rId4"/>
    <p:sldId id="277" r:id="rId5"/>
    <p:sldId id="279" r:id="rId6"/>
    <p:sldId id="278" r:id="rId7"/>
    <p:sldId id="281" r:id="rId8"/>
    <p:sldId id="404" r:id="rId9"/>
    <p:sldId id="280" r:id="rId10"/>
    <p:sldId id="432" r:id="rId11"/>
    <p:sldId id="282" r:id="rId12"/>
    <p:sldId id="431" r:id="rId13"/>
    <p:sldId id="434" r:id="rId14"/>
    <p:sldId id="433" r:id="rId15"/>
    <p:sldId id="435" r:id="rId16"/>
    <p:sldId id="422" r:id="rId17"/>
    <p:sldId id="423" r:id="rId18"/>
    <p:sldId id="261" r:id="rId19"/>
    <p:sldId id="262" r:id="rId20"/>
    <p:sldId id="263" r:id="rId21"/>
    <p:sldId id="420" r:id="rId22"/>
    <p:sldId id="421" r:id="rId23"/>
    <p:sldId id="429" r:id="rId24"/>
    <p:sldId id="385" r:id="rId25"/>
    <p:sldId id="27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8/26/2023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84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48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5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95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xmlns="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5" Type="http://schemas.microsoft.com/office/2007/relationships/hdphoto" Target="../media/hdphoto5.wdp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26" Type="http://schemas.openxmlformats.org/officeDocument/2006/relationships/image" Target="../media/image41.png"/><Relationship Id="rId39" Type="http://schemas.microsoft.com/office/2007/relationships/hdphoto" Target="../media/hdphoto17.wdp"/><Relationship Id="rId21" Type="http://schemas.openxmlformats.org/officeDocument/2006/relationships/image" Target="../media/image40.png"/><Relationship Id="rId34" Type="http://schemas.openxmlformats.org/officeDocument/2006/relationships/image" Target="../media/image27.png"/><Relationship Id="rId42" Type="http://schemas.openxmlformats.org/officeDocument/2006/relationships/image" Target="../media/image47.png"/><Relationship Id="rId47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slide" Target="slide19.xml"/><Relationship Id="rId29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24" Type="http://schemas.microsoft.com/office/2007/relationships/hdphoto" Target="../media/hdphoto3.wdp"/><Relationship Id="rId32" Type="http://schemas.openxmlformats.org/officeDocument/2006/relationships/image" Target="../media/image43.png"/><Relationship Id="rId37" Type="http://schemas.microsoft.com/office/2007/relationships/hdphoto" Target="../media/hdphoto16.wdp"/><Relationship Id="rId40" Type="http://schemas.openxmlformats.org/officeDocument/2006/relationships/image" Target="../media/image46.png"/><Relationship Id="rId45" Type="http://schemas.microsoft.com/office/2007/relationships/hdphoto" Target="../media/hdphoto20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24.png"/><Relationship Id="rId28" Type="http://schemas.openxmlformats.org/officeDocument/2006/relationships/image" Target="../media/image26.png"/><Relationship Id="rId36" Type="http://schemas.openxmlformats.org/officeDocument/2006/relationships/image" Target="../media/image44.png"/><Relationship Id="rId10" Type="http://schemas.microsoft.com/office/2007/relationships/hdphoto" Target="../media/hdphoto10.wdp"/><Relationship Id="rId19" Type="http://schemas.openxmlformats.org/officeDocument/2006/relationships/image" Target="../media/image39.png"/><Relationship Id="rId31" Type="http://schemas.microsoft.com/office/2007/relationships/hdphoto" Target="../media/hdphoto14.wdp"/><Relationship Id="rId44" Type="http://schemas.openxmlformats.org/officeDocument/2006/relationships/image" Target="../media/image48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microsoft.com/office/2007/relationships/hdphoto" Target="../media/hdphoto12.wdp"/><Relationship Id="rId22" Type="http://schemas.openxmlformats.org/officeDocument/2006/relationships/slide" Target="slide20.xml"/><Relationship Id="rId27" Type="http://schemas.microsoft.com/office/2007/relationships/hdphoto" Target="../media/hdphoto13.wdp"/><Relationship Id="rId30" Type="http://schemas.openxmlformats.org/officeDocument/2006/relationships/image" Target="../media/image42.png"/><Relationship Id="rId35" Type="http://schemas.microsoft.com/office/2007/relationships/hdphoto" Target="../media/hdphoto6.wdp"/><Relationship Id="rId43" Type="http://schemas.microsoft.com/office/2007/relationships/hdphoto" Target="../media/hdphoto19.wdp"/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12" Type="http://schemas.microsoft.com/office/2007/relationships/hdphoto" Target="../media/hdphoto11.wdp"/><Relationship Id="rId17" Type="http://schemas.openxmlformats.org/officeDocument/2006/relationships/image" Target="../media/image25.png"/><Relationship Id="rId25" Type="http://schemas.openxmlformats.org/officeDocument/2006/relationships/slide" Target="slide22.xml"/><Relationship Id="rId33" Type="http://schemas.microsoft.com/office/2007/relationships/hdphoto" Target="../media/hdphoto15.wdp"/><Relationship Id="rId38" Type="http://schemas.openxmlformats.org/officeDocument/2006/relationships/image" Target="../media/image45.png"/><Relationship Id="rId46" Type="http://schemas.openxmlformats.org/officeDocument/2006/relationships/slide" Target="slide23.xml"/><Relationship Id="rId20" Type="http://schemas.openxmlformats.org/officeDocument/2006/relationships/slide" Target="slide21.xml"/><Relationship Id="rId41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slide" Target="slide1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slide" Target="slide18.xml"/><Relationship Id="rId4" Type="http://schemas.openxmlformats.org/officeDocument/2006/relationships/image" Target="../media/image31.jpeg"/><Relationship Id="rId9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slide" Target="slide18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583492" y="13411"/>
            <a:ext cx="1736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85604" y="628965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951353" y="1658131"/>
            <a:ext cx="1051890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toán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liên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quan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đến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rút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về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đơn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vị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779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a)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Rót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35 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7 can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nhau.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rót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40 </a:t>
            </a:r>
            <a:r>
              <a:rPr lang="en-US" alt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can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378336" y="1874768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319481" y="2374444"/>
            <a:ext cx="2752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35 </a:t>
            </a:r>
            <a:r>
              <a:rPr lang="en-US" alt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:  7  can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319481" y="2861450"/>
            <a:ext cx="288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:  ... can?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6721522" y="3323115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505165" y="3860803"/>
            <a:ext cx="61665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rót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can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378336" y="4347809"/>
            <a:ext cx="3652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35 : 7 = 5 ( </a:t>
            </a:r>
            <a:r>
              <a:rPr lang="en-US" alt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489240" y="4860156"/>
            <a:ext cx="6397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can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rót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454822" y="5372503"/>
            <a:ext cx="3480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0 : 5 = 8 ( can )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102521" y="5834168"/>
            <a:ext cx="2666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8 can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ữa tươi ba vì 2 lít không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7" y="2300057"/>
            <a:ext cx="3607274" cy="37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0" y="1150961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24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thuốc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nhau.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6 672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378336" y="2188668"/>
            <a:ext cx="251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6292185" y="2729285"/>
            <a:ext cx="4939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24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:  4 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749971" y="3148895"/>
            <a:ext cx="56769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6 672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 ...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6721522" y="3677960"/>
            <a:ext cx="2084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505165" y="4188354"/>
            <a:ext cx="61665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6378335" y="4661709"/>
            <a:ext cx="4335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24 : 4 = 6 ( </a:t>
            </a:r>
            <a:r>
              <a:rPr lang="en-US" altLang="en-US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5489240" y="5092172"/>
            <a:ext cx="6397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454822" y="5563575"/>
            <a:ext cx="5077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6 672 : 6 = 1 112 (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7102521" y="5984296"/>
            <a:ext cx="4129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1 112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18" y="2858337"/>
            <a:ext cx="5287113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9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3" idx="0"/>
          </p:cNvCxnSpPr>
          <p:nvPr/>
        </p:nvCxnSpPr>
        <p:spPr>
          <a:xfrm>
            <a:off x="6096000" y="436228"/>
            <a:ext cx="0" cy="4895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096000" y="332096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nhau.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6 672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9099" y="332095"/>
            <a:ext cx="60869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1b)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quả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hấu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ruột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3kg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48 000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quả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444129" y="1423240"/>
            <a:ext cx="2571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3kg:  48 000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5kg: 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....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4397" y="2541999"/>
            <a:ext cx="5705902" cy="27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1kg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48 000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16 000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5kg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dưa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16 000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80 000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80 000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755642" y="1341670"/>
            <a:ext cx="4899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24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 4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vỉ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6 672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:  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....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ỉ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702" y="2623569"/>
            <a:ext cx="5110282" cy="2221386"/>
          </a:xfrm>
          <a:prstGeom prst="rect">
            <a:avLst/>
          </a:prstGeom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-1" y="5375276"/>
            <a:ext cx="12182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2/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-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toán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-1" y="5820484"/>
            <a:ext cx="1219200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nhau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1800" b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).</a:t>
            </a:r>
            <a:endParaRPr lang="en-US" altLang="en-US" sz="18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chia.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4758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84706FFB-009D-47ED-85A1-58CF568E0217}"/>
              </a:ext>
            </a:extLst>
          </p:cNvPr>
          <p:cNvSpPr/>
          <p:nvPr/>
        </p:nvSpPr>
        <p:spPr>
          <a:xfrm>
            <a:off x="918632" y="491319"/>
            <a:ext cx="11314314" cy="2232058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 dịp đầu năm học mới, một nhà sách có chương trình khuyến mãi như sau: “ Cứ mua 5 quyển sách được tặng 10 chiếc nhãn vở”</a:t>
            </a:r>
          </a:p>
          <a:p>
            <a:pPr algn="just"/>
            <a:r>
              <a:rPr lang="vi-VN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Hỏi mua 20 quyển sách được tặng bao nhiêu nhãn vở? </a:t>
            </a:r>
          </a:p>
          <a:p>
            <a:pPr algn="just"/>
            <a:r>
              <a:rPr lang="vi-VN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Theo em, chị Huệ mua 23 quyển sách thì được tặng bao nhiêu chiếc nhãn vở? </a:t>
            </a:r>
            <a:endParaRPr lang="en-US" sz="2800" b="1" dirty="0">
              <a:solidFill>
                <a:prstClr val="white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A90714-5D30-4850-8A0A-BAE7951C4232}"/>
              </a:ext>
            </a:extLst>
          </p:cNvPr>
          <p:cNvGrpSpPr/>
          <p:nvPr/>
        </p:nvGrpSpPr>
        <p:grpSpPr>
          <a:xfrm>
            <a:off x="0" y="0"/>
            <a:ext cx="1044864" cy="1046712"/>
            <a:chOff x="4439920" y="965200"/>
            <a:chExt cx="762000" cy="731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2A32251-136C-49B7-A7B7-087C613AA23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40A05E3-B79F-4740-BFAB-16485BB76C57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0A967E-C915-4668-A14C-CDFD76976F87}"/>
              </a:ext>
            </a:extLst>
          </p:cNvPr>
          <p:cNvSpPr txBox="1"/>
          <p:nvPr/>
        </p:nvSpPr>
        <p:spPr>
          <a:xfrm>
            <a:off x="4180766" y="2941441"/>
            <a:ext cx="8011234" cy="95410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Mua</a:t>
            </a:r>
            <a:r>
              <a:rPr lang="en-US" sz="2800" dirty="0"/>
              <a:t> 1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tặng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: </a:t>
            </a:r>
          </a:p>
          <a:p>
            <a:r>
              <a:rPr lang="en-US" sz="2800" dirty="0"/>
              <a:t>           10 : 5 = 2 (</a:t>
            </a:r>
            <a:r>
              <a:rPr lang="en-US" sz="2800" dirty="0" err="1"/>
              <a:t>chiếc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1441"/>
            <a:ext cx="3848669" cy="3480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0A967E-C915-4668-A14C-CDFD76976F87}"/>
              </a:ext>
            </a:extLst>
          </p:cNvPr>
          <p:cNvSpPr txBox="1"/>
          <p:nvPr/>
        </p:nvSpPr>
        <p:spPr>
          <a:xfrm>
            <a:off x="4180766" y="3895548"/>
            <a:ext cx="8011234" cy="95410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a/ </a:t>
            </a:r>
            <a:r>
              <a:rPr lang="en-US" sz="2800" dirty="0" err="1" smtClean="0"/>
              <a:t>Mua</a:t>
            </a:r>
            <a:r>
              <a:rPr lang="en-US" sz="2800" dirty="0" smtClean="0"/>
              <a:t> 20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tặng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nhãn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: </a:t>
            </a:r>
          </a:p>
          <a:p>
            <a:r>
              <a:rPr lang="en-US" sz="2800" dirty="0"/>
              <a:t>           </a:t>
            </a:r>
            <a:r>
              <a:rPr lang="en-US" sz="2800" dirty="0" smtClean="0"/>
              <a:t>2 × 20 = 40 </a:t>
            </a:r>
            <a:r>
              <a:rPr lang="en-US" sz="2800" dirty="0"/>
              <a:t>(</a:t>
            </a:r>
            <a:r>
              <a:rPr lang="en-US" sz="2800" dirty="0" err="1"/>
              <a:t>chiếc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0A967E-C915-4668-A14C-CDFD76976F87}"/>
              </a:ext>
            </a:extLst>
          </p:cNvPr>
          <p:cNvSpPr txBox="1"/>
          <p:nvPr/>
        </p:nvSpPr>
        <p:spPr>
          <a:xfrm>
            <a:off x="4221712" y="4849655"/>
            <a:ext cx="8011234" cy="95410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b/ </a:t>
            </a:r>
            <a:r>
              <a:rPr lang="en-US" sz="2800" dirty="0" smtClean="0"/>
              <a:t>23 = 20 + 3. </a:t>
            </a:r>
            <a:r>
              <a:rPr lang="vi-VN" sz="2800" dirty="0" smtClean="0"/>
              <a:t>Vì </a:t>
            </a:r>
            <a:r>
              <a:rPr lang="vi-VN" sz="2800" dirty="0"/>
              <a:t>3 &lt; 5 nên chị Huệ mua 23 quyển sách thì được tặng 40 nhãn vở.</a:t>
            </a:r>
            <a:r>
              <a:rPr lang="en-US" sz="2800" dirty="0" smtClean="0"/>
              <a:t>        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2830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2E29EA-438F-4E02-B5CC-CF591580B4C0}"/>
              </a:ext>
            </a:extLst>
          </p:cNvPr>
          <p:cNvSpPr txBox="1"/>
          <p:nvPr/>
        </p:nvSpPr>
        <p:spPr>
          <a:xfrm>
            <a:off x="2359170" y="2027120"/>
            <a:ext cx="747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xmlns="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xmlns="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xmlns="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2890" y="2893329"/>
            <a:ext cx="9335068" cy="41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nhiều phần bằng nhau (thực hiện phép nhân).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69" y="3147228"/>
            <a:ext cx="9956691" cy="3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42FD7-DC95-409F-B0AE-7D971066A0E3}"/>
              </a:ext>
            </a:extLst>
          </p:cNvPr>
          <p:cNvSpPr txBox="1"/>
          <p:nvPr/>
        </p:nvSpPr>
        <p:spPr>
          <a:xfrm>
            <a:off x="3102319" y="1257399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4C0008-8F44-492A-BA57-E9F45F721F04}"/>
              </a:ext>
            </a:extLst>
          </p:cNvPr>
          <p:cNvSpPr txBox="1"/>
          <p:nvPr/>
        </p:nvSpPr>
        <p:spPr>
          <a:xfrm>
            <a:off x="2586251" y="4037596"/>
            <a:ext cx="672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về đơn vị (tìm giá trị một phần trong các phần bằng nhau – thực hiện phép chia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xmlns="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6413" y="3048542"/>
            <a:ext cx="10072048" cy="32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giống</a:t>
            </a:r>
            <a:r>
              <a:rPr lang="en-US" sz="3200" dirty="0" smtClean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088E3F-011C-401E-A96C-42D59511ACE5}"/>
              </a:ext>
            </a:extLst>
          </p:cNvPr>
          <p:cNvSpPr txBox="1"/>
          <p:nvPr/>
        </p:nvSpPr>
        <p:spPr>
          <a:xfrm>
            <a:off x="2565778" y="3747826"/>
            <a:ext cx="7251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Giống nhau bước 1: Rút về đơn vị (tìm giá trị một phần trong các phần bằng nhau – thực hiện phép chia).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059" y="3152634"/>
            <a:ext cx="10467833" cy="37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AA0DFD-DC0F-4ED2-B69D-B03DEEB4E575}"/>
              </a:ext>
            </a:extLst>
          </p:cNvPr>
          <p:cNvSpPr txBox="1"/>
          <p:nvPr/>
        </p:nvSpPr>
        <p:spPr>
          <a:xfrm>
            <a:off x="3100283" y="878215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rút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1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2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khác</a:t>
            </a:r>
            <a:r>
              <a:rPr lang="en-US" sz="3200" dirty="0" smtClean="0"/>
              <a:t> nhau?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3607" y="4035821"/>
            <a:ext cx="7612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2060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chia).</a:t>
            </a:r>
            <a:endParaRPr lang="en-US" sz="2400" b="1" dirty="0">
              <a:solidFill>
                <a:srgbClr val="002060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5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45 000 </a:t>
            </a:r>
            <a:r>
              <a:rPr lang="en-US" sz="2800" dirty="0" err="1"/>
              <a:t>đồng</a:t>
            </a:r>
            <a:r>
              <a:rPr lang="en-US" sz="2800" dirty="0"/>
              <a:t>. </a:t>
            </a:r>
            <a:r>
              <a:rPr lang="en-US" sz="2800" dirty="0" err="1"/>
              <a:t>Lan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7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cùng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733266" y="2674961"/>
            <a:ext cx="8188656" cy="146325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9 000 </a:t>
            </a:r>
            <a:r>
              <a:rPr lang="en-US" sz="3200" dirty="0" err="1"/>
              <a:t>đồng</a:t>
            </a:r>
            <a:r>
              <a:rPr lang="en-US" sz="3200" dirty="0"/>
              <a:t>       </a:t>
            </a:r>
            <a:r>
              <a:rPr lang="en-US" sz="3200" dirty="0" smtClean="0"/>
              <a:t>	B</a:t>
            </a:r>
            <a:r>
              <a:rPr lang="en-US" sz="3200" dirty="0"/>
              <a:t>. 225 000 </a:t>
            </a:r>
            <a:r>
              <a:rPr lang="en-US" sz="3200" dirty="0" err="1"/>
              <a:t>đồng</a:t>
            </a:r>
            <a:endParaRPr lang="en-US" sz="3200" dirty="0"/>
          </a:p>
          <a:p>
            <a:r>
              <a:rPr lang="en-US" sz="3200" dirty="0"/>
              <a:t>C. 63 000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    	D</a:t>
            </a:r>
            <a:r>
              <a:rPr lang="en-US" sz="3200" dirty="0"/>
              <a:t>. 52 000 </a:t>
            </a:r>
            <a:r>
              <a:rPr lang="en-US" sz="3200" dirty="0" err="1" smtClean="0"/>
              <a:t>đồng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338581" y="4885253"/>
            <a:ext cx="2858476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r>
              <a:rPr lang="en-US" sz="3200" dirty="0"/>
              <a:t>C. 63 000 </a:t>
            </a:r>
            <a:r>
              <a:rPr lang="en-US" sz="3200" dirty="0" err="1" smtClean="0"/>
              <a:t>đồng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/>
              <a:t>Mua 4 hộp sữa chua nha đam hết 32 000 đồng. </a:t>
            </a:r>
            <a:endParaRPr lang="en-US" sz="2800" dirty="0" smtClean="0"/>
          </a:p>
          <a:p>
            <a:pPr algn="just"/>
            <a:r>
              <a:rPr lang="vi-VN" sz="2800" dirty="0" smtClean="0"/>
              <a:t>Hỏi </a:t>
            </a:r>
            <a:r>
              <a:rPr lang="vi-VN" sz="2800" dirty="0"/>
              <a:t>mua 6 hộp sữa chua như thế hết bao nhiêu tiền?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719618" y="2866031"/>
            <a:ext cx="7588155" cy="1272188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48 </a:t>
            </a:r>
            <a:r>
              <a:rPr lang="en-US" sz="3200" dirty="0"/>
              <a:t>000 </a:t>
            </a:r>
            <a:r>
              <a:rPr lang="en-US" sz="3200" dirty="0" err="1"/>
              <a:t>đồng</a:t>
            </a:r>
            <a:r>
              <a:rPr lang="en-US" sz="3200" dirty="0"/>
              <a:t>       B. </a:t>
            </a:r>
            <a:r>
              <a:rPr lang="en-US" sz="3200" dirty="0" smtClean="0"/>
              <a:t>8 </a:t>
            </a:r>
            <a:r>
              <a:rPr lang="en-US" sz="3200" dirty="0"/>
              <a:t>000 </a:t>
            </a:r>
            <a:r>
              <a:rPr lang="en-US" sz="3200" dirty="0" err="1"/>
              <a:t>đồng</a:t>
            </a:r>
            <a:endParaRPr lang="en-US" sz="3200" dirty="0"/>
          </a:p>
          <a:p>
            <a:r>
              <a:rPr lang="en-US" sz="3200" dirty="0"/>
              <a:t>C. </a:t>
            </a:r>
            <a:r>
              <a:rPr lang="en-US" sz="3200" dirty="0" smtClean="0"/>
              <a:t>84 </a:t>
            </a:r>
            <a:r>
              <a:rPr lang="en-US" sz="3200" dirty="0"/>
              <a:t>000 </a:t>
            </a:r>
            <a:r>
              <a:rPr lang="en-US" sz="3200" dirty="0" err="1"/>
              <a:t>đông</a:t>
            </a:r>
            <a:r>
              <a:rPr lang="en-US" sz="3200" dirty="0"/>
              <a:t>     </a:t>
            </a:r>
            <a:r>
              <a:rPr lang="en-US" sz="3200" dirty="0" smtClean="0"/>
              <a:t>  D</a:t>
            </a:r>
            <a:r>
              <a:rPr lang="en-US" sz="3200" dirty="0"/>
              <a:t>. </a:t>
            </a:r>
            <a:r>
              <a:rPr lang="en-US" sz="3200" dirty="0" smtClean="0"/>
              <a:t>192 </a:t>
            </a:r>
            <a:r>
              <a:rPr lang="en-US" sz="3200" dirty="0"/>
              <a:t>000 </a:t>
            </a:r>
            <a:r>
              <a:rPr lang="en-US" sz="3200" dirty="0" err="1" smtClean="0"/>
              <a:t>đồng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76215" y="4870429"/>
            <a:ext cx="3177086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A. 48 000 </a:t>
            </a:r>
            <a:r>
              <a:rPr lang="en-US" sz="3200" dirty="0" err="1"/>
              <a:t>đồng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00139" y="690943"/>
            <a:ext cx="10645253" cy="155584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/>
              <a:t>Mua một quả dưa hấu ruột đỏ nặng 3 kg hết </a:t>
            </a:r>
            <a:r>
              <a:rPr lang="vi-VN" sz="2800" dirty="0" smtClean="0">
                <a:latin typeface="+mj-lt"/>
              </a:rPr>
              <a:t>4</a:t>
            </a:r>
            <a:r>
              <a:rPr lang="en-US" sz="2800" dirty="0" smtClean="0">
                <a:latin typeface="+mj-lt"/>
              </a:rPr>
              <a:t>5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/>
              <a:t>nghìn đồng. </a:t>
            </a:r>
            <a:r>
              <a:rPr lang="vi-VN" sz="2800" dirty="0" smtClean="0"/>
              <a:t>Hỏi </a:t>
            </a:r>
            <a:r>
              <a:rPr lang="vi-VN" sz="2800" dirty="0"/>
              <a:t>mua một quả dưa hấu ruột đỏ nặng 5 kg hết bao nhiêu tiền?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83140" y="3140691"/>
            <a:ext cx="8297839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15 </a:t>
            </a:r>
            <a:r>
              <a:rPr lang="en-US" sz="3200" dirty="0" err="1" smtClean="0"/>
              <a:t>nghìn</a:t>
            </a:r>
            <a:r>
              <a:rPr lang="en-US" sz="3200" dirty="0" smtClean="0"/>
              <a:t>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      </a:t>
            </a:r>
            <a:r>
              <a:rPr lang="en-US" sz="3200" dirty="0"/>
              <a:t>	B. </a:t>
            </a:r>
            <a:r>
              <a:rPr lang="en-US" sz="3200" dirty="0" smtClean="0"/>
              <a:t>75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</a:p>
          <a:p>
            <a:r>
              <a:rPr lang="en-US" sz="3200" dirty="0"/>
              <a:t>C. </a:t>
            </a:r>
            <a:r>
              <a:rPr lang="en-US" sz="3200" dirty="0" smtClean="0"/>
              <a:t>225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	D. </a:t>
            </a:r>
            <a:r>
              <a:rPr lang="en-US" sz="3200" dirty="0" smtClean="0"/>
              <a:t>65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89863" y="4885253"/>
            <a:ext cx="3575713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B. 75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4C644B-6423-410D-AAD1-226066C8A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453007" y="1218373"/>
            <a:ext cx="981157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9 thùng dầu như nhau chứa 414 </a:t>
            </a:r>
            <a:r>
              <a:rPr lang="vi-VN" sz="2800" dirty="0" smtClean="0"/>
              <a:t>lít</a:t>
            </a:r>
            <a:r>
              <a:rPr lang="en-US" sz="2800" dirty="0" smtClean="0"/>
              <a:t> </a:t>
            </a:r>
            <a:r>
              <a:rPr lang="en-US" sz="2800" dirty="0" err="1" smtClean="0"/>
              <a:t>dầu</a:t>
            </a:r>
            <a:r>
              <a:rPr lang="vi-VN" sz="2800" dirty="0" smtClean="0"/>
              <a:t>. </a:t>
            </a:r>
            <a:r>
              <a:rPr lang="vi-VN" sz="2800" dirty="0"/>
              <a:t>Hỏi 6 thùng dầu như thế chứa bao nhiêu lít dầu?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01254" y="3140691"/>
            <a:ext cx="8215952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</a:t>
            </a:r>
            <a:r>
              <a:rPr lang="en-US" sz="3200" dirty="0" smtClean="0"/>
              <a:t>	B</a:t>
            </a:r>
            <a:r>
              <a:rPr lang="en-US" sz="3200" dirty="0"/>
              <a:t>. </a:t>
            </a:r>
            <a:r>
              <a:rPr lang="en-US" sz="3200" dirty="0" smtClean="0"/>
              <a:t>246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en-US" sz="3200" dirty="0"/>
          </a:p>
          <a:p>
            <a:r>
              <a:rPr lang="en-US" sz="3200" dirty="0"/>
              <a:t>C. </a:t>
            </a:r>
            <a:r>
              <a:rPr lang="en-US" sz="3200" dirty="0" smtClean="0"/>
              <a:t>267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r>
              <a:rPr lang="en-US" sz="3200" dirty="0"/>
              <a:t> 	</a:t>
            </a:r>
            <a:r>
              <a:rPr lang="en-US" sz="3200" dirty="0" smtClean="0"/>
              <a:t>	D</a:t>
            </a:r>
            <a:r>
              <a:rPr lang="en-US" sz="3200" dirty="0"/>
              <a:t>. </a:t>
            </a:r>
            <a:r>
              <a:rPr lang="en-US" sz="3200" dirty="0" smtClean="0"/>
              <a:t>276 </a:t>
            </a:r>
            <a:r>
              <a:rPr lang="en-US" sz="3200" dirty="0" err="1" smtClean="0"/>
              <a:t>lít</a:t>
            </a:r>
            <a:r>
              <a:rPr lang="en-US" sz="3200" dirty="0" smtClean="0"/>
              <a:t> </a:t>
            </a:r>
            <a:r>
              <a:rPr lang="en-US" sz="3200" dirty="0" err="1" smtClean="0"/>
              <a:t>dầu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D. 276 </a:t>
            </a:r>
            <a:r>
              <a:rPr lang="en-US" sz="3200" dirty="0" err="1"/>
              <a:t>lít</a:t>
            </a:r>
            <a:r>
              <a:rPr lang="en-US" sz="3200" dirty="0"/>
              <a:t> </a:t>
            </a:r>
            <a:r>
              <a:rPr lang="en-US" sz="3200" dirty="0" err="1"/>
              <a:t>dầu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679511" y="1218373"/>
            <a:ext cx="9585072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8 bao gạo đựng tất cả 448 kg gạo. Hỏi có 5 bao gạo như thế nặng bao nhiêu kg?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473958" y="3140691"/>
            <a:ext cx="8134066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smtClean="0"/>
              <a:t>280 </a:t>
            </a:r>
            <a:r>
              <a:rPr lang="en-US" sz="3200" dirty="0"/>
              <a:t>kg </a:t>
            </a:r>
            <a:r>
              <a:rPr lang="en-US" sz="3200" dirty="0" err="1" smtClean="0"/>
              <a:t>gạo</a:t>
            </a:r>
            <a:r>
              <a:rPr lang="en-US" sz="3200" dirty="0" smtClean="0"/>
              <a:t>	</a:t>
            </a:r>
            <a:r>
              <a:rPr lang="en-US" sz="3200" dirty="0"/>
              <a:t>	B. </a:t>
            </a:r>
            <a:r>
              <a:rPr lang="en-US" sz="3200" dirty="0" smtClean="0"/>
              <a:t>56 kg </a:t>
            </a:r>
            <a:r>
              <a:rPr lang="en-US" sz="3200" dirty="0" err="1" smtClean="0"/>
              <a:t>gạo</a:t>
            </a:r>
            <a:endParaRPr lang="en-US" sz="3200" dirty="0"/>
          </a:p>
          <a:p>
            <a:r>
              <a:rPr lang="en-US" sz="3200" dirty="0"/>
              <a:t>C. </a:t>
            </a:r>
            <a:r>
              <a:rPr lang="en-US" sz="3200" dirty="0" smtClean="0"/>
              <a:t>560 </a:t>
            </a:r>
            <a:r>
              <a:rPr lang="en-US" sz="3200" dirty="0"/>
              <a:t>kg </a:t>
            </a:r>
            <a:r>
              <a:rPr lang="en-US" sz="3200" dirty="0" err="1" smtClean="0"/>
              <a:t>gạo</a:t>
            </a:r>
            <a:r>
              <a:rPr lang="en-US" sz="3200" dirty="0" smtClean="0"/>
              <a:t>	</a:t>
            </a:r>
            <a:r>
              <a:rPr lang="en-US" sz="3200" dirty="0"/>
              <a:t>	D. </a:t>
            </a:r>
            <a:r>
              <a:rPr lang="en-US" sz="3200" dirty="0" smtClean="0"/>
              <a:t>258 </a:t>
            </a:r>
            <a:r>
              <a:rPr lang="en-US" sz="3200" dirty="0"/>
              <a:t>kg </a:t>
            </a:r>
            <a:r>
              <a:rPr lang="en-US" sz="3200" dirty="0" err="1" smtClean="0"/>
              <a:t>gạo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7762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A. 280 kg </a:t>
            </a:r>
            <a:r>
              <a:rPr lang="en-US" sz="3200" dirty="0" err="1"/>
              <a:t>gạo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2B77BC-5F53-4E4F-B8CF-D90F558B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18748"/>
            <a:ext cx="12192000" cy="6417578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1E950F99-B65D-42D1-B489-D2D4BBF2D60B}"/>
              </a:ext>
            </a:extLst>
          </p:cNvPr>
          <p:cNvSpPr/>
          <p:nvPr/>
        </p:nvSpPr>
        <p:spPr>
          <a:xfrm>
            <a:off x="3851518" y="1"/>
            <a:ext cx="7114140" cy="188086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Người</a:t>
            </a:r>
            <a:r>
              <a:rPr lang="en-US" sz="3200" dirty="0"/>
              <a:t> ta </a:t>
            </a:r>
            <a:r>
              <a:rPr lang="en-US" sz="3200" dirty="0" err="1"/>
              <a:t>đóng</a:t>
            </a:r>
            <a:r>
              <a:rPr lang="en-US" sz="3200" dirty="0"/>
              <a:t> </a:t>
            </a:r>
            <a:r>
              <a:rPr lang="en-US" sz="3200" dirty="0" err="1"/>
              <a:t>gói</a:t>
            </a:r>
            <a:r>
              <a:rPr lang="en-US" sz="3200" dirty="0"/>
              <a:t> 12kg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sen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3 </a:t>
            </a:r>
            <a:r>
              <a:rPr lang="en-US" sz="3200" dirty="0" err="1"/>
              <a:t>túi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nhau. </a:t>
            </a:r>
            <a:r>
              <a:rPr lang="en-US" sz="3200" dirty="0" err="1"/>
              <a:t>Hỏi</a:t>
            </a:r>
            <a:r>
              <a:rPr lang="en-US" sz="3200" dirty="0"/>
              <a:t> 20kg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sen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đóng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túi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0E56D-6ADD-4B87-AF55-9E9AA9BEB850}"/>
              </a:ext>
            </a:extLst>
          </p:cNvPr>
          <p:cNvSpPr txBox="1"/>
          <p:nvPr/>
        </p:nvSpPr>
        <p:spPr>
          <a:xfrm>
            <a:off x="975062" y="3000879"/>
            <a:ext cx="1901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Tóm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xmlns="" id="{3AB4BB4F-EA08-4CE0-BB03-0E79D921CCD9}"/>
              </a:ext>
            </a:extLst>
          </p:cNvPr>
          <p:cNvSpPr/>
          <p:nvPr/>
        </p:nvSpPr>
        <p:spPr>
          <a:xfrm>
            <a:off x="29746" y="3571300"/>
            <a:ext cx="3792023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12kg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xmlns="" id="{FA473FF5-564E-4398-A420-C09829861180}"/>
              </a:ext>
            </a:extLst>
          </p:cNvPr>
          <p:cNvSpPr/>
          <p:nvPr/>
        </p:nvSpPr>
        <p:spPr>
          <a:xfrm>
            <a:off x="29746" y="4196292"/>
            <a:ext cx="3758077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20kg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...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úi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xmlns="" id="{3123355D-A4BE-4490-8932-65529381F8B1}"/>
              </a:ext>
            </a:extLst>
          </p:cNvPr>
          <p:cNvSpPr/>
          <p:nvPr/>
        </p:nvSpPr>
        <p:spPr>
          <a:xfrm>
            <a:off x="7408588" y="1904398"/>
            <a:ext cx="2310306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4541034" y="2544688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cân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28"/>
            <a:ext cx="3851518" cy="3097001"/>
          </a:xfrm>
          <a:prstGeom prst="rect">
            <a:avLst/>
          </a:prstGeom>
        </p:spPr>
      </p:pic>
      <p:sp>
        <p:nvSpPr>
          <p:cNvPr id="14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4526159" y="3118847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12 : 3 = 4 (kg)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4526159" y="3701587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20kg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4588483" y="4282515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20 : 4 = 5 (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4588483" y="4851339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3200" b="1" dirty="0" err="1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32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0" y="5645158"/>
            <a:ext cx="12192000" cy="121284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/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 rot="1068357">
            <a:off x="789384" y="1393258"/>
            <a:ext cx="3505201" cy="1600200"/>
          </a:xfrm>
          <a:prstGeom prst="wedgeEllipseCallout">
            <a:avLst>
              <a:gd name="adj1" fmla="val 80021"/>
              <a:gd name="adj2" fmla="val 21179"/>
            </a:avLst>
          </a:prstGeom>
          <a:solidFill>
            <a:srgbClr val="FF99FF"/>
          </a:solidFill>
          <a:ln w="952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1: </a:t>
            </a:r>
          </a:p>
          <a:p>
            <a:pPr algn="ctr" eaLnBrk="0" hangingPunct="0">
              <a:defRPr/>
            </a:pP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chia)</a:t>
            </a:r>
          </a:p>
          <a:p>
            <a:pPr algn="ctr" eaLnBrk="0" hangingPunct="0">
              <a:defRPr/>
            </a:pPr>
            <a:endParaRPr lang="en-US" altLang="en-US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 rot="21319894">
            <a:off x="1123854" y="4819673"/>
            <a:ext cx="3505200" cy="1600200"/>
          </a:xfrm>
          <a:prstGeom prst="wedgeEllipseCallout">
            <a:avLst>
              <a:gd name="adj1" fmla="val 81417"/>
              <a:gd name="adj2" fmla="val -40101"/>
            </a:avLst>
          </a:prstGeom>
          <a:solidFill>
            <a:srgbClr val="FF99FF"/>
          </a:solidFill>
          <a:ln w="952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2: </a:t>
            </a:r>
          </a:p>
          <a:p>
            <a:pPr algn="ctr" eaLnBrk="0" hangingPunct="0">
              <a:defRPr/>
            </a:pP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00A4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kern="0" dirty="0">
                <a:solidFill>
                  <a:srgbClr val="0000A4"/>
                </a:solidFill>
                <a:latin typeface="Times New Roman" panose="02020603050405020304" pitchFamily="18" charset="0"/>
              </a:rPr>
              <a:t> chia)</a:t>
            </a:r>
          </a:p>
          <a:p>
            <a:pPr algn="ctr" eaLnBrk="0" hangingPunct="0">
              <a:defRPr/>
            </a:pPr>
            <a:endParaRPr lang="en-US" altLang="en-US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1266</Words>
  <Application>Microsoft Office PowerPoint</Application>
  <PresentationFormat>Widescreen</PresentationFormat>
  <Paragraphs>124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Times New Roman</vt:lpstr>
      <vt:lpstr>UTM Avo</vt:lpstr>
      <vt:lpstr>VNI-Times</vt:lpstr>
      <vt:lpstr>华康方圆体W7(P)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account</cp:lastModifiedBy>
  <cp:revision>134</cp:revision>
  <dcterms:created xsi:type="dcterms:W3CDTF">2021-07-12T03:44:38Z</dcterms:created>
  <dcterms:modified xsi:type="dcterms:W3CDTF">2023-08-25T22:44:05Z</dcterms:modified>
</cp:coreProperties>
</file>